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theme/themeOverride2.xml" ContentType="application/vnd.openxmlformats-officedocument.themeOverride+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60" r:id="rId1"/>
  </p:sldMasterIdLst>
  <p:notesMasterIdLst>
    <p:notesMasterId r:id="rId49"/>
  </p:notesMasterIdLst>
  <p:sldIdLst>
    <p:sldId id="257" r:id="rId2"/>
    <p:sldId id="258" r:id="rId3"/>
    <p:sldId id="259" r:id="rId4"/>
    <p:sldId id="260" r:id="rId5"/>
    <p:sldId id="261" r:id="rId6"/>
    <p:sldId id="265" r:id="rId7"/>
    <p:sldId id="266" r:id="rId8"/>
    <p:sldId id="268" r:id="rId9"/>
    <p:sldId id="269" r:id="rId10"/>
    <p:sldId id="270" r:id="rId11"/>
    <p:sldId id="271" r:id="rId12"/>
    <p:sldId id="274" r:id="rId13"/>
    <p:sldId id="273" r:id="rId14"/>
    <p:sldId id="275" r:id="rId15"/>
    <p:sldId id="276" r:id="rId16"/>
    <p:sldId id="277" r:id="rId17"/>
    <p:sldId id="278" r:id="rId18"/>
    <p:sldId id="279" r:id="rId19"/>
    <p:sldId id="280" r:id="rId20"/>
    <p:sldId id="281" r:id="rId21"/>
    <p:sldId id="284" r:id="rId22"/>
    <p:sldId id="285" r:id="rId23"/>
    <p:sldId id="286" r:id="rId24"/>
    <p:sldId id="287" r:id="rId25"/>
    <p:sldId id="288" r:id="rId26"/>
    <p:sldId id="289" r:id="rId27"/>
    <p:sldId id="291" r:id="rId28"/>
    <p:sldId id="290" r:id="rId29"/>
    <p:sldId id="292" r:id="rId30"/>
    <p:sldId id="293" r:id="rId31"/>
    <p:sldId id="295" r:id="rId32"/>
    <p:sldId id="296" r:id="rId33"/>
    <p:sldId id="294" r:id="rId34"/>
    <p:sldId id="297" r:id="rId35"/>
    <p:sldId id="298" r:id="rId36"/>
    <p:sldId id="299" r:id="rId37"/>
    <p:sldId id="300" r:id="rId38"/>
    <p:sldId id="301" r:id="rId39"/>
    <p:sldId id="302" r:id="rId40"/>
    <p:sldId id="303" r:id="rId41"/>
    <p:sldId id="313" r:id="rId42"/>
    <p:sldId id="304" r:id="rId43"/>
    <p:sldId id="312" r:id="rId44"/>
    <p:sldId id="305" r:id="rId45"/>
    <p:sldId id="306" r:id="rId46"/>
    <p:sldId id="307" r:id="rId47"/>
    <p:sldId id="30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79" autoAdjust="0"/>
    <p:restoredTop sz="89408" autoAdjust="0"/>
  </p:normalViewPr>
  <p:slideViewPr>
    <p:cSldViewPr snapToGrid="0">
      <p:cViewPr>
        <p:scale>
          <a:sx n="60" d="100"/>
          <a:sy n="60" d="100"/>
        </p:scale>
        <p:origin x="-174" y="-1104"/>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6A67AE-520B-430D-8B95-79D38146ABA0}" type="datetimeFigureOut">
              <a:rPr lang="en-US" smtClean="0"/>
              <a:pPr/>
              <a:t>8/30/2016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8F209B-3549-4E5C-8DF8-89046EDC4A51}" type="slidenum">
              <a:rPr lang="en-US" smtClean="0"/>
              <a:pPr/>
              <a:t>‹#›</a:t>
            </a:fld>
            <a:endParaRPr lang="en-US" dirty="0"/>
          </a:p>
        </p:txBody>
      </p:sp>
    </p:spTree>
    <p:extLst>
      <p:ext uri="{BB962C8B-B14F-4D97-AF65-F5344CB8AC3E}">
        <p14:creationId xmlns="" xmlns:p14="http://schemas.microsoft.com/office/powerpoint/2010/main" val="2068207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8F209B-3549-4E5C-8DF8-89046EDC4A51}" type="slidenum">
              <a:rPr lang="en-US" smtClean="0"/>
              <a:pPr/>
              <a:t>1</a:t>
            </a:fld>
            <a:endParaRPr lang="en-US" dirty="0"/>
          </a:p>
        </p:txBody>
      </p:sp>
    </p:spTree>
    <p:extLst>
      <p:ext uri="{BB962C8B-B14F-4D97-AF65-F5344CB8AC3E}">
        <p14:creationId xmlns="" xmlns:p14="http://schemas.microsoft.com/office/powerpoint/2010/main" val="285955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Arial" panose="020B0604020202020204" pitchFamily="34" charset="0"/>
                <a:cs typeface="Arial" panose="020B0604020202020204" pitchFamily="34" charset="0"/>
              </a:rPr>
              <a:t>Formal term for table is “relation”. Linking relations together creates relationships. A database is a group of related tables. Metadata describes definitions of tables, fields and relationships.</a:t>
            </a:r>
          </a:p>
        </p:txBody>
      </p:sp>
      <p:sp>
        <p:nvSpPr>
          <p:cNvPr id="4" name="Slide Number Placeholder 3"/>
          <p:cNvSpPr>
            <a:spLocks noGrp="1"/>
          </p:cNvSpPr>
          <p:nvPr>
            <p:ph type="sldNum" sz="quarter" idx="10"/>
          </p:nvPr>
        </p:nvSpPr>
        <p:spPr/>
        <p:txBody>
          <a:bodyPr/>
          <a:lstStyle/>
          <a:p>
            <a:fld id="{ECBCFBD3-4E04-4E33-94BA-8B603906C723}" type="slidenum">
              <a:rPr lang="en-US" smtClean="0"/>
              <a:pPr/>
              <a:t>10</a:t>
            </a:fld>
            <a:endParaRPr lang="en-US" dirty="0"/>
          </a:p>
        </p:txBody>
      </p:sp>
    </p:spTree>
    <p:extLst>
      <p:ext uri="{BB962C8B-B14F-4D97-AF65-F5344CB8AC3E}">
        <p14:creationId xmlns="" xmlns:p14="http://schemas.microsoft.com/office/powerpoint/2010/main" val="1762344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Foreign keys of </a:t>
            </a:r>
            <a:r>
              <a:rPr lang="en-US" dirty="0" smtClean="0"/>
              <a:t>top and</a:t>
            </a:r>
            <a:r>
              <a:rPr lang="en-US" baseline="0" dirty="0" smtClean="0"/>
              <a:t> bottom tables related to primary keys of Student Table.</a:t>
            </a:r>
            <a:endParaRPr lang="en-US" dirty="0"/>
          </a:p>
        </p:txBody>
      </p:sp>
      <p:sp>
        <p:nvSpPr>
          <p:cNvPr id="4" name="Slide Number Placeholder 3"/>
          <p:cNvSpPr>
            <a:spLocks noGrp="1"/>
          </p:cNvSpPr>
          <p:nvPr>
            <p:ph type="sldNum" sz="quarter" idx="10"/>
          </p:nvPr>
        </p:nvSpPr>
        <p:spPr/>
        <p:txBody>
          <a:bodyPr/>
          <a:lstStyle/>
          <a:p>
            <a:fld id="{2D894D6F-D223-4DAB-8DAD-7C5C10567D19}" type="slidenum">
              <a:rPr lang="en-US" smtClean="0"/>
              <a:pPr/>
              <a:t>11</a:t>
            </a:fld>
            <a:endParaRPr lang="en-US" dirty="0"/>
          </a:p>
        </p:txBody>
      </p:sp>
    </p:spTree>
    <p:extLst>
      <p:ext uri="{BB962C8B-B14F-4D97-AF65-F5344CB8AC3E}">
        <p14:creationId xmlns="" xmlns:p14="http://schemas.microsoft.com/office/powerpoint/2010/main" val="3022100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Access example of metadata desc</a:t>
            </a:r>
            <a:r>
              <a:rPr lang="en-US" baseline="0" dirty="0" smtClean="0"/>
              <a:t>ribing the structure </a:t>
            </a:r>
            <a:r>
              <a:rPr lang="en-US" dirty="0" smtClean="0"/>
              <a:t>for the Email table. Metadata makes a database self-describing.</a:t>
            </a:r>
            <a:endParaRPr lang="en-US" dirty="0"/>
          </a:p>
        </p:txBody>
      </p:sp>
      <p:sp>
        <p:nvSpPr>
          <p:cNvPr id="4" name="Slide Number Placeholder 3"/>
          <p:cNvSpPr>
            <a:spLocks noGrp="1"/>
          </p:cNvSpPr>
          <p:nvPr>
            <p:ph type="sldNum" sz="quarter" idx="10"/>
          </p:nvPr>
        </p:nvSpPr>
        <p:spPr/>
        <p:txBody>
          <a:bodyPr/>
          <a:lstStyle/>
          <a:p>
            <a:fld id="{268F209B-3549-4E5C-8DF8-89046EDC4A51}" type="slidenum">
              <a:rPr lang="en-US" smtClean="0"/>
              <a:pPr/>
              <a:t>13</a:t>
            </a:fld>
            <a:endParaRPr lang="en-US" dirty="0"/>
          </a:p>
        </p:txBody>
      </p:sp>
    </p:spTree>
    <p:extLst>
      <p:ext uri="{BB962C8B-B14F-4D97-AF65-F5344CB8AC3E}">
        <p14:creationId xmlns="" xmlns:p14="http://schemas.microsoft.com/office/powerpoint/2010/main" val="586694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extLst/>
        </p:spPr>
        <p:txBody>
          <a:bodyPr/>
          <a:lstStyle>
            <a:lvl1pPr eaLnBrk="0" hangingPunct="0">
              <a:defRPr>
                <a:solidFill>
                  <a:schemeClr val="tx1"/>
                </a:solidFill>
                <a:latin typeface="Arial" charset="0"/>
              </a:defRPr>
            </a:lvl1pPr>
            <a:lvl2pPr marL="785372" indent="-302066" eaLnBrk="0" hangingPunct="0">
              <a:defRPr>
                <a:solidFill>
                  <a:schemeClr val="tx1"/>
                </a:solidFill>
                <a:latin typeface="Arial" charset="0"/>
              </a:defRPr>
            </a:lvl2pPr>
            <a:lvl3pPr marL="1208265" indent="-241653" eaLnBrk="0" hangingPunct="0">
              <a:defRPr>
                <a:solidFill>
                  <a:schemeClr val="tx1"/>
                </a:solidFill>
                <a:latin typeface="Arial" charset="0"/>
              </a:defRPr>
            </a:lvl3pPr>
            <a:lvl4pPr marL="1691571" indent="-241653" eaLnBrk="0" hangingPunct="0">
              <a:defRPr>
                <a:solidFill>
                  <a:schemeClr val="tx1"/>
                </a:solidFill>
                <a:latin typeface="Arial" charset="0"/>
              </a:defRPr>
            </a:lvl4pPr>
            <a:lvl5pPr marL="2174878" indent="-241653" eaLnBrk="0" hangingPunct="0">
              <a:defRPr>
                <a:solidFill>
                  <a:schemeClr val="tx1"/>
                </a:solidFill>
                <a:latin typeface="Arial" charset="0"/>
              </a:defRPr>
            </a:lvl5pPr>
            <a:lvl6pPr marL="2658184" indent="-241653" eaLnBrk="0" fontAlgn="base" hangingPunct="0">
              <a:spcBef>
                <a:spcPct val="0"/>
              </a:spcBef>
              <a:spcAft>
                <a:spcPct val="0"/>
              </a:spcAft>
              <a:defRPr>
                <a:solidFill>
                  <a:schemeClr val="tx1"/>
                </a:solidFill>
                <a:latin typeface="Arial" charset="0"/>
              </a:defRPr>
            </a:lvl6pPr>
            <a:lvl7pPr marL="3141490" indent="-241653" eaLnBrk="0" fontAlgn="base" hangingPunct="0">
              <a:spcBef>
                <a:spcPct val="0"/>
              </a:spcBef>
              <a:spcAft>
                <a:spcPct val="0"/>
              </a:spcAft>
              <a:defRPr>
                <a:solidFill>
                  <a:schemeClr val="tx1"/>
                </a:solidFill>
                <a:latin typeface="Arial" charset="0"/>
              </a:defRPr>
            </a:lvl7pPr>
            <a:lvl8pPr marL="3624796" indent="-241653" eaLnBrk="0" fontAlgn="base" hangingPunct="0">
              <a:spcBef>
                <a:spcPct val="0"/>
              </a:spcBef>
              <a:spcAft>
                <a:spcPct val="0"/>
              </a:spcAft>
              <a:defRPr>
                <a:solidFill>
                  <a:schemeClr val="tx1"/>
                </a:solidFill>
                <a:latin typeface="Arial" charset="0"/>
              </a:defRPr>
            </a:lvl8pPr>
            <a:lvl9pPr marL="4108102" indent="-241653" eaLnBrk="0" fontAlgn="base" hangingPunct="0">
              <a:spcBef>
                <a:spcPct val="0"/>
              </a:spcBef>
              <a:spcAft>
                <a:spcPct val="0"/>
              </a:spcAft>
              <a:defRPr>
                <a:solidFill>
                  <a:schemeClr val="tx1"/>
                </a:solidFill>
                <a:latin typeface="Arial" charset="0"/>
              </a:defRPr>
            </a:lvl9pPr>
          </a:lstStyle>
          <a:p>
            <a:pPr eaLnBrk="1" hangingPunct="1">
              <a:defRPr/>
            </a:pPr>
            <a:fld id="{70BBF06B-E759-4A43-AD90-25BF20C7238E}" type="slidenum">
              <a:rPr lang="en-US" smtClean="0"/>
              <a:pPr eaLnBrk="1" hangingPunct="1">
                <a:defRPr/>
              </a:pPr>
              <a:t>14</a:t>
            </a:fld>
            <a:endParaRPr lang="en-US" dirty="0" smtClean="0"/>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p:spPr>
        <p:txBody>
          <a:bodyPr/>
          <a:lstStyle/>
          <a:p>
            <a:pPr marL="171450" indent="-171450" eaLnBrk="1" hangingPunct="1">
              <a:buFontTx/>
              <a:buChar char="•"/>
            </a:pPr>
            <a:r>
              <a:rPr lang="en-US" dirty="0" smtClean="0"/>
              <a:t>These operations are requested in applications that call upon DBMS in different ways.</a:t>
            </a:r>
          </a:p>
        </p:txBody>
      </p:sp>
    </p:spTree>
    <p:extLst>
      <p:ext uri="{BB962C8B-B14F-4D97-AF65-F5344CB8AC3E}">
        <p14:creationId xmlns="" xmlns:p14="http://schemas.microsoft.com/office/powerpoint/2010/main" val="3078485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Rot="1" noChangeAspect="1" noChangeArrowheads="1" noTextEdit="1"/>
          </p:cNvSpPr>
          <p:nvPr>
            <p:ph type="sldImg"/>
          </p:nvPr>
        </p:nvSpPr>
        <p:spPr>
          <a:ln/>
        </p:spPr>
      </p:sp>
      <p:sp>
        <p:nvSpPr>
          <p:cNvPr id="37890" name="Rectangle 3"/>
          <p:cNvSpPr>
            <a:spLocks noGrp="1" noChangeArrowheads="1"/>
          </p:cNvSpPr>
          <p:nvPr>
            <p:ph type="body" idx="1"/>
          </p:nvPr>
        </p:nvSpPr>
        <p:spPr>
          <a:noFill/>
          <a:ln/>
        </p:spPr>
        <p:txBody>
          <a:bodyPr/>
          <a:lstStyle/>
          <a:p>
            <a:pPr marL="171450" lvl="1" indent="-171450" defTabSz="892175">
              <a:lnSpc>
                <a:spcPct val="90000"/>
              </a:lnSpc>
              <a:spcAft>
                <a:spcPct val="15000"/>
              </a:spcAft>
              <a:buFontTx/>
              <a:buChar char="•"/>
            </a:pPr>
            <a:r>
              <a:rPr lang="en-US" dirty="0" smtClean="0"/>
              <a:t>Structured Query Language (SQL) used for processing the database. SQL - international standard language for creating</a:t>
            </a:r>
            <a:r>
              <a:rPr lang="en-US" baseline="0" dirty="0" smtClean="0"/>
              <a:t> </a:t>
            </a:r>
            <a:r>
              <a:rPr lang="en-US" dirty="0" smtClean="0"/>
              <a:t>databases and database structures, and processing databases. Used by all popular DBMS products.</a:t>
            </a:r>
          </a:p>
        </p:txBody>
      </p:sp>
    </p:spTree>
    <p:extLst>
      <p:ext uri="{BB962C8B-B14F-4D97-AF65-F5344CB8AC3E}">
        <p14:creationId xmlns="" xmlns:p14="http://schemas.microsoft.com/office/powerpoint/2010/main" val="2096110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a:t>
            </a:r>
            <a:r>
              <a:rPr lang="en-US" baseline="0" dirty="0" smtClean="0"/>
              <a:t> SQL knowledge needed to add c</a:t>
            </a:r>
            <a:r>
              <a:rPr lang="en-US" dirty="0" smtClean="0"/>
              <a:t>olumn</a:t>
            </a:r>
            <a:r>
              <a:rPr lang="en-US" baseline="0" dirty="0" smtClean="0"/>
              <a:t> to table.</a:t>
            </a:r>
            <a:endParaRPr lang="en-US" dirty="0"/>
          </a:p>
        </p:txBody>
      </p:sp>
      <p:sp>
        <p:nvSpPr>
          <p:cNvPr id="4" name="Slide Number Placeholder 3"/>
          <p:cNvSpPr>
            <a:spLocks noGrp="1"/>
          </p:cNvSpPr>
          <p:nvPr>
            <p:ph type="sldNum" sz="quarter" idx="10"/>
          </p:nvPr>
        </p:nvSpPr>
        <p:spPr/>
        <p:txBody>
          <a:bodyPr/>
          <a:lstStyle/>
          <a:p>
            <a:fld id="{2D894D6F-D223-4DAB-8DAD-7C5C10567D19}" type="slidenum">
              <a:rPr lang="en-US" smtClean="0"/>
              <a:pPr/>
              <a:t>16</a:t>
            </a:fld>
            <a:endParaRPr lang="en-US" dirty="0"/>
          </a:p>
        </p:txBody>
      </p:sp>
    </p:spTree>
    <p:extLst>
      <p:ext uri="{BB962C8B-B14F-4D97-AF65-F5344CB8AC3E}">
        <p14:creationId xmlns="" xmlns:p14="http://schemas.microsoft.com/office/powerpoint/2010/main" val="2337972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Third DBMS function is to provide tools to assist in the da</a:t>
            </a:r>
            <a:r>
              <a:rPr lang="en-US" baseline="0" dirty="0" smtClean="0"/>
              <a:t>tabase </a:t>
            </a:r>
            <a:r>
              <a:rPr lang="en-US" dirty="0" smtClean="0"/>
              <a:t>administrator</a:t>
            </a:r>
            <a:r>
              <a:rPr lang="en-US" baseline="0" dirty="0" smtClean="0"/>
              <a:t> in performing these tasks</a:t>
            </a:r>
            <a:r>
              <a:rPr lang="en-US" dirty="0" smtClean="0"/>
              <a:t>.</a:t>
            </a:r>
            <a:endParaRPr lang="en-US" dirty="0"/>
          </a:p>
        </p:txBody>
      </p:sp>
      <p:sp>
        <p:nvSpPr>
          <p:cNvPr id="4" name="Slide Number Placeholder 3"/>
          <p:cNvSpPr>
            <a:spLocks noGrp="1"/>
          </p:cNvSpPr>
          <p:nvPr>
            <p:ph type="sldNum" sz="quarter" idx="10"/>
          </p:nvPr>
        </p:nvSpPr>
        <p:spPr/>
        <p:txBody>
          <a:bodyPr/>
          <a:lstStyle/>
          <a:p>
            <a:fld id="{ECBCFBD3-4E04-4E33-94BA-8B603906C723}" type="slidenum">
              <a:rPr lang="en-US" smtClean="0"/>
              <a:pPr/>
              <a:t>17</a:t>
            </a:fld>
            <a:endParaRPr lang="en-US" dirty="0"/>
          </a:p>
        </p:txBody>
      </p:sp>
    </p:spTree>
    <p:extLst>
      <p:ext uri="{BB962C8B-B14F-4D97-AF65-F5344CB8AC3E}">
        <p14:creationId xmlns="" xmlns:p14="http://schemas.microsoft.com/office/powerpoint/2010/main" val="1982384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latin typeface="Arial" panose="020B0604020202020204" pitchFamily="34" charset="0"/>
                <a:cs typeface="Arial" panose="020B0604020202020204" pitchFamily="34" charset="0"/>
              </a:rPr>
              <a:t>DBMS provides tools to assist in database administration. Database administration involves a wide variety of activities. </a:t>
            </a:r>
          </a:p>
          <a:p>
            <a:pPr marL="171450" indent="-171450">
              <a:buFont typeface="Arial" panose="020B0604020202020204" pitchFamily="34" charset="0"/>
              <a:buChar char="•"/>
            </a:pPr>
            <a:r>
              <a:rPr lang="en-US" dirty="0" smtClean="0">
                <a:latin typeface="Arial" panose="020B0604020202020204" pitchFamily="34" charset="0"/>
                <a:cs typeface="Arial" panose="020B0604020202020204" pitchFamily="34" charset="0"/>
              </a:rPr>
              <a:t>Permissions can be limited in very specific ways. </a:t>
            </a: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ECBCFBD3-4E04-4E33-94BA-8B603906C723}" type="slidenum">
              <a:rPr lang="en-US" smtClean="0"/>
              <a:pPr/>
              <a:t>19</a:t>
            </a:fld>
            <a:endParaRPr lang="en-US" dirty="0"/>
          </a:p>
        </p:txBody>
      </p:sp>
    </p:spTree>
    <p:extLst>
      <p:ext uri="{BB962C8B-B14F-4D97-AF65-F5344CB8AC3E}">
        <p14:creationId xmlns="" xmlns:p14="http://schemas.microsoft.com/office/powerpoint/2010/main" val="1877337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Four</a:t>
            </a:r>
            <a:r>
              <a:rPr lang="en-US" baseline="0" dirty="0" smtClean="0"/>
              <a:t> e</a:t>
            </a:r>
            <a:r>
              <a:rPr lang="en-US" dirty="0" smtClean="0"/>
              <a:t>lements of database applications an</a:t>
            </a:r>
            <a:r>
              <a:rPr lang="en-US" baseline="0" dirty="0" smtClean="0"/>
              <a:t>d purpose of each</a:t>
            </a:r>
            <a:r>
              <a:rPr lang="en-US" dirty="0" smtClean="0"/>
              <a:t>.</a:t>
            </a:r>
            <a:endParaRPr lang="en-US" dirty="0"/>
          </a:p>
        </p:txBody>
      </p:sp>
      <p:sp>
        <p:nvSpPr>
          <p:cNvPr id="4" name="Slide Number Placeholder 3"/>
          <p:cNvSpPr>
            <a:spLocks noGrp="1"/>
          </p:cNvSpPr>
          <p:nvPr>
            <p:ph type="sldNum" sz="quarter" idx="10"/>
          </p:nvPr>
        </p:nvSpPr>
        <p:spPr/>
        <p:txBody>
          <a:bodyPr/>
          <a:lstStyle/>
          <a:p>
            <a:fld id="{2D894D6F-D223-4DAB-8DAD-7C5C10567D19}" type="slidenum">
              <a:rPr lang="en-US" smtClean="0"/>
              <a:pPr/>
              <a:t>20</a:t>
            </a:fld>
            <a:endParaRPr lang="en-US" dirty="0"/>
          </a:p>
        </p:txBody>
      </p:sp>
    </p:spTree>
    <p:extLst>
      <p:ext uri="{BB962C8B-B14F-4D97-AF65-F5344CB8AC3E}">
        <p14:creationId xmlns="" xmlns:p14="http://schemas.microsoft.com/office/powerpoint/2010/main" val="2578257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Components of a Database Application System.</a:t>
            </a:r>
          </a:p>
          <a:p>
            <a:r>
              <a:rPr lang="en-US" dirty="0" smtClean="0"/>
              <a:t>The DBMS acts</a:t>
            </a:r>
            <a:r>
              <a:rPr lang="en-US" baseline="0" dirty="0" smtClean="0"/>
              <a:t> as an interface between user applications and the actual database.</a:t>
            </a:r>
            <a:r>
              <a:rPr lang="en-US" dirty="0" smtClean="0"/>
              <a:t> </a:t>
            </a:r>
            <a:endParaRPr lang="en-US" dirty="0"/>
          </a:p>
        </p:txBody>
      </p:sp>
      <p:sp>
        <p:nvSpPr>
          <p:cNvPr id="4" name="Slide Number Placeholder 3"/>
          <p:cNvSpPr>
            <a:spLocks noGrp="1"/>
          </p:cNvSpPr>
          <p:nvPr>
            <p:ph type="sldNum" sz="quarter" idx="10"/>
          </p:nvPr>
        </p:nvSpPr>
        <p:spPr/>
        <p:txBody>
          <a:bodyPr/>
          <a:lstStyle/>
          <a:p>
            <a:fld id="{2D894D6F-D223-4DAB-8DAD-7C5C10567D19}" type="slidenum">
              <a:rPr lang="en-US" smtClean="0"/>
              <a:pPr/>
              <a:t>21</a:t>
            </a:fld>
            <a:endParaRPr lang="en-US" dirty="0"/>
          </a:p>
        </p:txBody>
      </p:sp>
    </p:spTree>
    <p:extLst>
      <p:ext uri="{BB962C8B-B14F-4D97-AF65-F5344CB8AC3E}">
        <p14:creationId xmlns="" xmlns:p14="http://schemas.microsoft.com/office/powerpoint/2010/main" val="3699805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GOALS</a:t>
            </a:r>
          </a:p>
          <a:p>
            <a:pPr marL="171450" indent="-171450">
              <a:buFont typeface="Arial" panose="020B0604020202020204" pitchFamily="34" charset="0"/>
              <a:buChar char="•"/>
            </a:pPr>
            <a:r>
              <a:rPr lang="en-US" dirty="0" smtClean="0"/>
              <a:t>Illustrate the </a:t>
            </a:r>
            <a:r>
              <a:rPr lang="en-US" baseline="0" dirty="0" smtClean="0"/>
              <a:t>need for</a:t>
            </a:r>
            <a:r>
              <a:rPr lang="en-US" dirty="0" smtClean="0"/>
              <a:t> video databa</a:t>
            </a:r>
            <a:r>
              <a:rPr lang="en-US" baseline="0" dirty="0" smtClean="0"/>
              <a:t>se</a:t>
            </a:r>
            <a:r>
              <a:rPr lang="en-US" dirty="0" smtClean="0"/>
              <a:t>.</a:t>
            </a:r>
          </a:p>
          <a:p>
            <a:pPr marL="171450" indent="-171450">
              <a:buFont typeface="Arial" panose="020B0604020202020204" pitchFamily="34" charset="0"/>
              <a:buChar char="•"/>
            </a:pPr>
            <a:r>
              <a:rPr lang="en-US" dirty="0" smtClean="0"/>
              <a:t>Set up the need for NoSQL databases like those processed by MongoDB</a:t>
            </a:r>
          </a:p>
          <a:p>
            <a:pPr marL="0" indent="0">
              <a:buFont typeface="Arial" panose="020B0604020202020204" pitchFamily="34" charset="0"/>
              <a:buNone/>
            </a:pPr>
            <a:r>
              <a:rPr lang="en-US" dirty="0" smtClean="0"/>
              <a:t>Go</a:t>
            </a:r>
            <a:r>
              <a:rPr lang="en-US" baseline="0" dirty="0" smtClean="0"/>
              <a:t> to the MongoDB for video storage to learn about its capabilities.</a:t>
            </a:r>
            <a:endParaRPr lang="en-US" dirty="0" smtClean="0"/>
          </a:p>
        </p:txBody>
      </p:sp>
      <p:sp>
        <p:nvSpPr>
          <p:cNvPr id="4" name="Slide Number Placeholder 3"/>
          <p:cNvSpPr>
            <a:spLocks noGrp="1"/>
          </p:cNvSpPr>
          <p:nvPr>
            <p:ph type="sldNum" sz="quarter" idx="10"/>
          </p:nvPr>
        </p:nvSpPr>
        <p:spPr/>
        <p:txBody>
          <a:bodyPr/>
          <a:lstStyle/>
          <a:p>
            <a:fld id="{2D894D6F-D223-4DAB-8DAD-7C5C10567D19}" type="slidenum">
              <a:rPr lang="en-US" smtClean="0"/>
              <a:pPr/>
              <a:t>2</a:t>
            </a:fld>
            <a:endParaRPr lang="en-US" dirty="0"/>
          </a:p>
        </p:txBody>
      </p:sp>
    </p:spTree>
    <p:extLst>
      <p:ext uri="{BB962C8B-B14F-4D97-AF65-F5344CB8AC3E}">
        <p14:creationId xmlns="" xmlns:p14="http://schemas.microsoft.com/office/powerpoint/2010/main" val="521922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latin typeface="Arial" panose="020B0604020202020204" pitchFamily="34" charset="0"/>
                <a:cs typeface="Arial" panose="020B0604020202020204" pitchFamily="34" charset="0"/>
              </a:rPr>
              <a:t>Typical database application report, query form and query report. </a:t>
            </a:r>
            <a:r>
              <a:rPr lang="en-US" baseline="0" dirty="0" smtClean="0">
                <a:latin typeface="Arial" panose="020B0604020202020204" pitchFamily="34" charset="0"/>
                <a:cs typeface="Arial" panose="020B0604020202020204" pitchFamily="34" charset="0"/>
              </a:rPr>
              <a:t> S</a:t>
            </a:r>
            <a:r>
              <a:rPr lang="en-US" dirty="0" smtClean="0">
                <a:latin typeface="Arial" panose="020B0604020202020204" pitchFamily="34" charset="0"/>
                <a:cs typeface="Arial" panose="020B0604020202020204" pitchFamily="34" charset="0"/>
              </a:rPr>
              <a:t>tructure of this report creates information because it shows student data in a context meaningful to the professor.</a:t>
            </a:r>
          </a:p>
          <a:p>
            <a:pPr marL="171450" indent="-171450">
              <a:buFontTx/>
              <a:buChar char="•"/>
            </a:pPr>
            <a:r>
              <a:rPr lang="en-US" dirty="0" smtClean="0">
                <a:latin typeface="Arial" panose="020B0604020202020204" pitchFamily="34" charset="0"/>
                <a:cs typeface="Arial" panose="020B0604020202020204" pitchFamily="34" charset="0"/>
              </a:rPr>
              <a:t>DBMS programs provide comprehensive and robust features for querying database data. </a:t>
            </a:r>
          </a:p>
          <a:p>
            <a:endParaRPr lang="en-US" dirty="0"/>
          </a:p>
        </p:txBody>
      </p:sp>
      <p:sp>
        <p:nvSpPr>
          <p:cNvPr id="4" name="Slide Number Placeholder 3"/>
          <p:cNvSpPr>
            <a:spLocks noGrp="1"/>
          </p:cNvSpPr>
          <p:nvPr>
            <p:ph type="sldNum" sz="quarter" idx="10"/>
          </p:nvPr>
        </p:nvSpPr>
        <p:spPr/>
        <p:txBody>
          <a:bodyPr/>
          <a:lstStyle/>
          <a:p>
            <a:fld id="{ECBCFBD3-4E04-4E33-94BA-8B603906C723}" type="slidenum">
              <a:rPr lang="en-US" smtClean="0"/>
              <a:pPr/>
              <a:t>23</a:t>
            </a:fld>
            <a:endParaRPr lang="en-US" dirty="0"/>
          </a:p>
        </p:txBody>
      </p:sp>
    </p:spTree>
    <p:extLst>
      <p:ext uri="{BB962C8B-B14F-4D97-AF65-F5344CB8AC3E}">
        <p14:creationId xmlns="" xmlns:p14="http://schemas.microsoft.com/office/powerpoint/2010/main" val="2448888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ln/>
        </p:spPr>
      </p:sp>
      <p:sp>
        <p:nvSpPr>
          <p:cNvPr id="49154" name="Rectangle 3"/>
          <p:cNvSpPr>
            <a:spLocks noGrp="1" noChangeArrowheads="1"/>
          </p:cNvSpPr>
          <p:nvPr>
            <p:ph type="body" idx="1"/>
          </p:nvPr>
        </p:nvSpPr>
        <p:spPr>
          <a:noFill/>
          <a:ln/>
        </p:spPr>
        <p:txBody>
          <a:bodyPr/>
          <a:lstStyle/>
          <a:p>
            <a:pPr marL="171450" indent="-171450">
              <a:buFontTx/>
              <a:buChar char="•"/>
            </a:pPr>
            <a:r>
              <a:rPr lang="en-US" dirty="0" smtClean="0"/>
              <a:t>Traditional database applications programs, written in object-oriented languages such as C++ and VisualBasic,</a:t>
            </a:r>
            <a:r>
              <a:rPr lang="en-US" baseline="0" dirty="0" smtClean="0"/>
              <a:t> </a:t>
            </a:r>
            <a:r>
              <a:rPr lang="en-US" dirty="0" smtClean="0"/>
              <a:t>and even COBOL,</a:t>
            </a:r>
            <a:r>
              <a:rPr lang="en-US" baseline="0" dirty="0" smtClean="0"/>
              <a:t> </a:t>
            </a:r>
            <a:r>
              <a:rPr lang="en-US" dirty="0" smtClean="0"/>
              <a:t>are thick applications.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ea typeface="+mn-ea"/>
                <a:cs typeface="+mn-cs"/>
              </a:rPr>
              <a:t>In some cases, all application logic is contained program on users’ computers and server does nothing except run the DBMS and serve up data.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ea typeface="+mn-ea"/>
                <a:cs typeface="+mn-cs"/>
              </a:rPr>
              <a:t>In others, some application code is placed on both users’ computers and database server computer. </a:t>
            </a:r>
          </a:p>
          <a:p>
            <a:pPr marL="171450" indent="-171450">
              <a:buFontTx/>
              <a:buChar char="•"/>
            </a:pPr>
            <a:endParaRPr lang="en-US" dirty="0" smtClean="0"/>
          </a:p>
        </p:txBody>
      </p:sp>
    </p:spTree>
    <p:extLst>
      <p:ext uri="{BB962C8B-B14F-4D97-AF65-F5344CB8AC3E}">
        <p14:creationId xmlns="" xmlns:p14="http://schemas.microsoft.com/office/powerpoint/2010/main" val="441706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content is dynamic; almost all of the items can be clicked to produce other reports or take other actions. The user can search in the box in the upper-right-hand corner to find specific items. </a:t>
            </a:r>
            <a:endParaRPr lang="en-US" dirty="0"/>
          </a:p>
        </p:txBody>
      </p:sp>
      <p:sp>
        <p:nvSpPr>
          <p:cNvPr id="4" name="Slide Number Placeholder 3"/>
          <p:cNvSpPr>
            <a:spLocks noGrp="1"/>
          </p:cNvSpPr>
          <p:nvPr>
            <p:ph type="sldNum" sz="quarter" idx="10"/>
          </p:nvPr>
        </p:nvSpPr>
        <p:spPr/>
        <p:txBody>
          <a:bodyPr/>
          <a:lstStyle/>
          <a:p>
            <a:fld id="{2D894D6F-D223-4DAB-8DAD-7C5C10567D19}" type="slidenum">
              <a:rPr lang="en-US" smtClean="0"/>
              <a:pPr/>
              <a:t>26</a:t>
            </a:fld>
            <a:endParaRPr lang="en-US" dirty="0"/>
          </a:p>
        </p:txBody>
      </p:sp>
    </p:spTree>
    <p:extLst>
      <p:ext uri="{BB962C8B-B14F-4D97-AF65-F5344CB8AC3E}">
        <p14:creationId xmlns="" xmlns:p14="http://schemas.microsoft.com/office/powerpoint/2010/main" val="2571800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Browser-based applications can support traditional queries, but more exciting are graphical queries in which query criteria are created when the user clicks on a graphic.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user can click on any one of the video icons on the map, and that click will initiate a query to return a list of all the videos available from that location.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268F209B-3549-4E5C-8DF8-89046EDC4A51}" type="slidenum">
              <a:rPr lang="en-US" smtClean="0"/>
              <a:pPr/>
              <a:t>27</a:t>
            </a:fld>
            <a:endParaRPr lang="en-US" dirty="0"/>
          </a:p>
        </p:txBody>
      </p:sp>
    </p:spTree>
    <p:extLst>
      <p:ext uri="{BB962C8B-B14F-4D97-AF65-F5344CB8AC3E}">
        <p14:creationId xmlns="" xmlns:p14="http://schemas.microsoft.com/office/powerpoint/2010/main" val="1486294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At a ticket vendor’s Web site, two customers, Andrea and Jeffrey, are both attempting to buy the last two tickets to a popular event.</a:t>
            </a:r>
          </a:p>
          <a:p>
            <a:pPr marL="171450" indent="-171450">
              <a:buFont typeface="Arial" panose="020B0604020202020204" pitchFamily="34" charset="0"/>
              <a:buChar char="•"/>
            </a:pPr>
            <a:r>
              <a:rPr lang="en-US" dirty="0" smtClean="0">
                <a:latin typeface="Arial" panose="020B0604020202020204" pitchFamily="34" charset="0"/>
              </a:rPr>
              <a:t>Lost-update problem is one of the special characteristics of multi-user database processing. To prevent this problem, some type of locking must be used to coordinate the record update activities of multiple users. Locking has own set of problems and those problems must be addressed as well.</a:t>
            </a:r>
          </a:p>
          <a:p>
            <a:pPr marL="171450" indent="-171450">
              <a:buFont typeface="Arial" panose="020B0604020202020204" pitchFamily="34" charset="0"/>
              <a:buChar char="•"/>
            </a:pPr>
            <a:r>
              <a:rPr lang="en-US" dirty="0" smtClean="0">
                <a:latin typeface="Arial" panose="020B0604020202020204" pitchFamily="34" charset="0"/>
              </a:rPr>
              <a:t>Realize converting a single-user database to a multiuser database requires more than simply connecting another computer. The logic of the underlying application processing needs to be adjusted also. If you find inaccurate results, you may be experiencing multiuser data conflicts. Contact your IS department for assistance.</a:t>
            </a:r>
          </a:p>
        </p:txBody>
      </p:sp>
    </p:spTree>
    <p:extLst>
      <p:ext uri="{BB962C8B-B14F-4D97-AF65-F5344CB8AC3E}">
        <p14:creationId xmlns="" xmlns:p14="http://schemas.microsoft.com/office/powerpoint/2010/main" val="106450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8F209B-3549-4E5C-8DF8-89046EDC4A51}" type="slidenum">
              <a:rPr lang="en-US" smtClean="0"/>
              <a:pPr/>
              <a:t>29</a:t>
            </a:fld>
            <a:endParaRPr lang="en-US" dirty="0"/>
          </a:p>
        </p:txBody>
      </p:sp>
    </p:spTree>
    <p:extLst>
      <p:ext uri="{BB962C8B-B14F-4D97-AF65-F5344CB8AC3E}">
        <p14:creationId xmlns="" xmlns:p14="http://schemas.microsoft.com/office/powerpoint/2010/main" val="3829119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Toshio and Cam decide to use Access to store the metadata. They know this approach is less risky because it uses known technology. Also, both of them are skilled at using Access, and they can develop the database and application quickly with less risk.</a:t>
            </a:r>
            <a:endParaRPr lang="en-US" dirty="0" smtClean="0"/>
          </a:p>
        </p:txBody>
      </p:sp>
      <p:sp>
        <p:nvSpPr>
          <p:cNvPr id="4" name="Slide Number Placeholder 3"/>
          <p:cNvSpPr>
            <a:spLocks noGrp="1"/>
          </p:cNvSpPr>
          <p:nvPr>
            <p:ph type="sldNum" sz="quarter" idx="10"/>
          </p:nvPr>
        </p:nvSpPr>
        <p:spPr/>
        <p:txBody>
          <a:bodyPr/>
          <a:lstStyle/>
          <a:p>
            <a:fld id="{268F209B-3549-4E5C-8DF8-89046EDC4A51}" type="slidenum">
              <a:rPr lang="en-US" smtClean="0"/>
              <a:pPr/>
              <a:t>30</a:t>
            </a:fld>
            <a:endParaRPr lang="en-US" dirty="0"/>
          </a:p>
        </p:txBody>
      </p:sp>
    </p:spTree>
    <p:extLst>
      <p:ext uri="{BB962C8B-B14F-4D97-AF65-F5344CB8AC3E}">
        <p14:creationId xmlns="" xmlns:p14="http://schemas.microsoft.com/office/powerpoint/2010/main" val="82798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Limitations were removed by improved storage and processing technology, and today they do not exist.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Arial" panose="020B0604020202020204" pitchFamily="34" charset="0"/>
                <a:ea typeface="+mn-ea"/>
                <a:cs typeface="+mn-cs"/>
              </a:rPr>
              <a:t>Either all of a transaction is processed or none of it is (atomic).</a:t>
            </a:r>
            <a:r>
              <a:rPr lang="en-US" sz="1200" kern="1200" baseline="0" dirty="0" smtClean="0">
                <a:solidFill>
                  <a:schemeClr val="tx1"/>
                </a:solidFill>
                <a:effectLst/>
                <a:latin typeface="Arial" panose="020B0604020202020204" pitchFamily="34" charset="0"/>
                <a:ea typeface="+mn-ea"/>
                <a:cs typeface="+mn-cs"/>
              </a:rPr>
              <a:t> T</a:t>
            </a:r>
            <a:r>
              <a:rPr lang="en-US" sz="1200" kern="1200" dirty="0" smtClean="0">
                <a:solidFill>
                  <a:schemeClr val="tx1"/>
                </a:solidFill>
                <a:effectLst/>
                <a:latin typeface="Arial" panose="020B0604020202020204" pitchFamily="34" charset="0"/>
                <a:ea typeface="+mn-ea"/>
                <a:cs typeface="+mn-cs"/>
              </a:rPr>
              <a:t>ransactions are processed in the same manner (consistent) whether processed alone or in the presence of millions of other transactions (isolated). Once a transaction is stored it never goes away—even in the presence of failure (durable).</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ACID transactions are critical to traditional commercial applications. Even in the presence of machine failure,</a:t>
            </a:r>
            <a:endParaRPr lang="en-US" sz="1200" kern="1200" dirty="0" smtClean="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268F209B-3549-4E5C-8DF8-89046EDC4A51}" type="slidenum">
              <a:rPr lang="en-US" smtClean="0"/>
              <a:pPr/>
              <a:t>31</a:t>
            </a:fld>
            <a:endParaRPr lang="en-US" dirty="0"/>
          </a:p>
        </p:txBody>
      </p:sp>
    </p:spTree>
    <p:extLst>
      <p:ext uri="{BB962C8B-B14F-4D97-AF65-F5344CB8AC3E}">
        <p14:creationId xmlns="" xmlns:p14="http://schemas.microsoft.com/office/powerpoint/2010/main" val="3039232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a:t>
            </a:r>
            <a:r>
              <a:rPr lang="en-US" dirty="0" smtClean="0"/>
              <a:t>urpose</a:t>
            </a:r>
            <a:r>
              <a:rPr lang="en-US" baseline="0" dirty="0" smtClean="0"/>
              <a:t> of </a:t>
            </a:r>
            <a:r>
              <a:rPr lang="en-US" sz="1200" b="0" i="0" u="none" strike="noStrike" kern="1200" baseline="0" dirty="0" smtClean="0">
                <a:solidFill>
                  <a:schemeClr val="tx1"/>
                </a:solidFill>
                <a:latin typeface="+mn-lt"/>
                <a:ea typeface="+mn-ea"/>
                <a:cs typeface="+mn-cs"/>
              </a:rPr>
              <a:t>non-relational databases is the need to gain faster performance using many servers.</a:t>
            </a:r>
            <a:endParaRPr lang="en-US" dirty="0"/>
          </a:p>
        </p:txBody>
      </p:sp>
      <p:sp>
        <p:nvSpPr>
          <p:cNvPr id="4" name="Slide Number Placeholder 3"/>
          <p:cNvSpPr>
            <a:spLocks noGrp="1"/>
          </p:cNvSpPr>
          <p:nvPr>
            <p:ph type="sldNum" sz="quarter" idx="10"/>
          </p:nvPr>
        </p:nvSpPr>
        <p:spPr/>
        <p:txBody>
          <a:bodyPr/>
          <a:lstStyle/>
          <a:p>
            <a:fld id="{2D894D6F-D223-4DAB-8DAD-7C5C10567D19}" type="slidenum">
              <a:rPr lang="en-US" smtClean="0"/>
              <a:pPr/>
              <a:t>32</a:t>
            </a:fld>
            <a:endParaRPr lang="en-US" dirty="0"/>
          </a:p>
        </p:txBody>
      </p:sp>
    </p:spTree>
    <p:extLst>
      <p:ext uri="{BB962C8B-B14F-4D97-AF65-F5344CB8AC3E}">
        <p14:creationId xmlns="" xmlns:p14="http://schemas.microsoft.com/office/powerpoint/2010/main" val="581984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SAP HANA is a computer with an in-memory DBMS that provides high-volume ACID transaction support simultaneously  with complex relational query processing.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Tableau Software’s reporting products are supported by a proprietary in-memory DBMS using an extension to SQL.</a:t>
            </a:r>
            <a:endParaRPr lang="en-US" dirty="0"/>
          </a:p>
        </p:txBody>
      </p:sp>
      <p:sp>
        <p:nvSpPr>
          <p:cNvPr id="4" name="Slide Number Placeholder 3"/>
          <p:cNvSpPr>
            <a:spLocks noGrp="1"/>
          </p:cNvSpPr>
          <p:nvPr>
            <p:ph type="sldNum" sz="quarter" idx="10"/>
          </p:nvPr>
        </p:nvSpPr>
        <p:spPr/>
        <p:txBody>
          <a:bodyPr/>
          <a:lstStyle/>
          <a:p>
            <a:fld id="{268F209B-3549-4E5C-8DF8-89046EDC4A51}" type="slidenum">
              <a:rPr lang="en-US" smtClean="0"/>
              <a:pPr/>
              <a:t>34</a:t>
            </a:fld>
            <a:endParaRPr lang="en-US" dirty="0"/>
          </a:p>
        </p:txBody>
      </p:sp>
    </p:spTree>
    <p:extLst>
      <p:ext uri="{BB962C8B-B14F-4D97-AF65-F5344CB8AC3E}">
        <p14:creationId xmlns="" xmlns:p14="http://schemas.microsoft.com/office/powerpoint/2010/main" val="4226553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Arial" panose="020B0604020202020204" pitchFamily="34" charset="0"/>
                <a:ea typeface="+mn-ea"/>
                <a:cs typeface="+mn-cs"/>
              </a:rPr>
              <a:t>This chapter addresses the why, what, and how of database processing. It begins by describing the purpose of a database and then explain the important components of database systems.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Arial" panose="020B0604020202020204" pitchFamily="34" charset="0"/>
                <a:ea typeface="+mn-ea"/>
                <a:cs typeface="+mn-cs"/>
              </a:rPr>
              <a:t>Next, it</a:t>
            </a:r>
            <a:r>
              <a:rPr lang="en-US" sz="1200" kern="1200" baseline="0" dirty="0" smtClean="0">
                <a:solidFill>
                  <a:schemeClr val="tx1"/>
                </a:solidFill>
                <a:effectLst/>
                <a:latin typeface="Arial" panose="020B0604020202020204" pitchFamily="34" charset="0"/>
                <a:ea typeface="+mn-ea"/>
                <a:cs typeface="+mn-cs"/>
              </a:rPr>
              <a:t> </a:t>
            </a:r>
            <a:r>
              <a:rPr lang="en-US" sz="1200" kern="1200" dirty="0" smtClean="0">
                <a:solidFill>
                  <a:schemeClr val="tx1"/>
                </a:solidFill>
                <a:effectLst/>
                <a:latin typeface="Arial" panose="020B0604020202020204" pitchFamily="34" charset="0"/>
                <a:ea typeface="+mn-ea"/>
                <a:cs typeface="+mn-cs"/>
              </a:rPr>
              <a:t>discuss data modeling and show how IS professionals use data models to design database structure.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Arial" panose="020B0604020202020204" pitchFamily="34" charset="0"/>
                <a:ea typeface="+mn-ea"/>
                <a:cs typeface="+mn-cs"/>
              </a:rPr>
              <a:t>It discusses how a database system could be used to solve the tracking problem at Falcon Security.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Arial" panose="020B0604020202020204" pitchFamily="34" charset="0"/>
                <a:ea typeface="+mn-ea"/>
                <a:cs typeface="+mn-cs"/>
              </a:rPr>
              <a:t>It</a:t>
            </a:r>
            <a:r>
              <a:rPr lang="en-US" sz="1200" kern="1200" baseline="0" dirty="0" smtClean="0">
                <a:solidFill>
                  <a:schemeClr val="tx1"/>
                </a:solidFill>
                <a:effectLst/>
                <a:latin typeface="Arial" panose="020B0604020202020204" pitchFamily="34" charset="0"/>
                <a:ea typeface="+mn-ea"/>
                <a:cs typeface="+mn-cs"/>
              </a:rPr>
              <a:t> </a:t>
            </a:r>
            <a:r>
              <a:rPr lang="en-US" sz="1200" kern="1200" dirty="0" smtClean="0">
                <a:solidFill>
                  <a:schemeClr val="tx1"/>
                </a:solidFill>
                <a:effectLst/>
                <a:latin typeface="Arial" panose="020B0604020202020204" pitchFamily="34" charset="0"/>
                <a:ea typeface="+mn-ea"/>
                <a:cs typeface="+mn-cs"/>
              </a:rPr>
              <a:t>wraps up with discussion</a:t>
            </a:r>
            <a:r>
              <a:rPr lang="en-US" sz="1200" kern="1200" baseline="0" dirty="0" smtClean="0">
                <a:solidFill>
                  <a:schemeClr val="tx1"/>
                </a:solidFill>
                <a:effectLst/>
                <a:latin typeface="Arial" panose="020B0604020202020204" pitchFamily="34" charset="0"/>
                <a:ea typeface="+mn-ea"/>
                <a:cs typeface="+mn-cs"/>
              </a:rPr>
              <a:t> of new</a:t>
            </a:r>
            <a:r>
              <a:rPr lang="en-US" sz="1200" kern="1200" dirty="0" smtClean="0">
                <a:solidFill>
                  <a:schemeClr val="tx1"/>
                </a:solidFill>
                <a:effectLst/>
                <a:latin typeface="Arial" panose="020B0604020202020204" pitchFamily="34" charset="0"/>
                <a:ea typeface="+mn-ea"/>
                <a:cs typeface="+mn-cs"/>
              </a:rPr>
              <a:t> database technology.</a:t>
            </a:r>
            <a:endParaRPr lang="en-US" dirty="0"/>
          </a:p>
        </p:txBody>
      </p:sp>
      <p:sp>
        <p:nvSpPr>
          <p:cNvPr id="4" name="Slide Number Placeholder 3"/>
          <p:cNvSpPr>
            <a:spLocks noGrp="1"/>
          </p:cNvSpPr>
          <p:nvPr>
            <p:ph type="sldNum" sz="quarter" idx="10"/>
          </p:nvPr>
        </p:nvSpPr>
        <p:spPr/>
        <p:txBody>
          <a:bodyPr/>
          <a:lstStyle/>
          <a:p>
            <a:fld id="{2D894D6F-D223-4DAB-8DAD-7C5C10567D19}" type="slidenum">
              <a:rPr lang="en-US" smtClean="0"/>
              <a:pPr/>
              <a:t>3</a:t>
            </a:fld>
            <a:endParaRPr lang="en-US" dirty="0"/>
          </a:p>
        </p:txBody>
      </p:sp>
    </p:spTree>
    <p:extLst>
      <p:ext uri="{BB962C8B-B14F-4D97-AF65-F5344CB8AC3E}">
        <p14:creationId xmlns="" xmlns:p14="http://schemas.microsoft.com/office/powerpoint/2010/main" val="3480348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extLst/>
        </p:spPr>
        <p:txBody>
          <a:bodyPr/>
          <a:lstStyle>
            <a:lvl1pPr eaLnBrk="0" hangingPunct="0">
              <a:defRPr>
                <a:solidFill>
                  <a:schemeClr val="tx1"/>
                </a:solidFill>
                <a:latin typeface="Arial" charset="0"/>
              </a:defRPr>
            </a:lvl1pPr>
            <a:lvl2pPr marL="785372" indent="-302066" eaLnBrk="0" hangingPunct="0">
              <a:defRPr>
                <a:solidFill>
                  <a:schemeClr val="tx1"/>
                </a:solidFill>
                <a:latin typeface="Arial" charset="0"/>
              </a:defRPr>
            </a:lvl2pPr>
            <a:lvl3pPr marL="1208265" indent="-241653" eaLnBrk="0" hangingPunct="0">
              <a:defRPr>
                <a:solidFill>
                  <a:schemeClr val="tx1"/>
                </a:solidFill>
                <a:latin typeface="Arial" charset="0"/>
              </a:defRPr>
            </a:lvl3pPr>
            <a:lvl4pPr marL="1691571" indent="-241653" eaLnBrk="0" hangingPunct="0">
              <a:defRPr>
                <a:solidFill>
                  <a:schemeClr val="tx1"/>
                </a:solidFill>
                <a:latin typeface="Arial" charset="0"/>
              </a:defRPr>
            </a:lvl4pPr>
            <a:lvl5pPr marL="2174878" indent="-241653" eaLnBrk="0" hangingPunct="0">
              <a:defRPr>
                <a:solidFill>
                  <a:schemeClr val="tx1"/>
                </a:solidFill>
                <a:latin typeface="Arial" charset="0"/>
              </a:defRPr>
            </a:lvl5pPr>
            <a:lvl6pPr marL="2658184" indent="-241653" eaLnBrk="0" fontAlgn="base" hangingPunct="0">
              <a:spcBef>
                <a:spcPct val="0"/>
              </a:spcBef>
              <a:spcAft>
                <a:spcPct val="0"/>
              </a:spcAft>
              <a:defRPr>
                <a:solidFill>
                  <a:schemeClr val="tx1"/>
                </a:solidFill>
                <a:latin typeface="Arial" charset="0"/>
              </a:defRPr>
            </a:lvl6pPr>
            <a:lvl7pPr marL="3141490" indent="-241653" eaLnBrk="0" fontAlgn="base" hangingPunct="0">
              <a:spcBef>
                <a:spcPct val="0"/>
              </a:spcBef>
              <a:spcAft>
                <a:spcPct val="0"/>
              </a:spcAft>
              <a:defRPr>
                <a:solidFill>
                  <a:schemeClr val="tx1"/>
                </a:solidFill>
                <a:latin typeface="Arial" charset="0"/>
              </a:defRPr>
            </a:lvl7pPr>
            <a:lvl8pPr marL="3624796" indent="-241653" eaLnBrk="0" fontAlgn="base" hangingPunct="0">
              <a:spcBef>
                <a:spcPct val="0"/>
              </a:spcBef>
              <a:spcAft>
                <a:spcPct val="0"/>
              </a:spcAft>
              <a:defRPr>
                <a:solidFill>
                  <a:schemeClr val="tx1"/>
                </a:solidFill>
                <a:latin typeface="Arial" charset="0"/>
              </a:defRPr>
            </a:lvl8pPr>
            <a:lvl9pPr marL="4108102" indent="-241653" eaLnBrk="0" fontAlgn="base" hangingPunct="0">
              <a:spcBef>
                <a:spcPct val="0"/>
              </a:spcBef>
              <a:spcAft>
                <a:spcPct val="0"/>
              </a:spcAft>
              <a:defRPr>
                <a:solidFill>
                  <a:schemeClr val="tx1"/>
                </a:solidFill>
                <a:latin typeface="Arial" charset="0"/>
              </a:defRPr>
            </a:lvl9pPr>
          </a:lstStyle>
          <a:p>
            <a:pPr eaLnBrk="1" hangingPunct="1">
              <a:defRPr/>
            </a:pPr>
            <a:fld id="{7937DEEF-8F35-4668-ADB4-08BCEBCCD5EC}" type="slidenum">
              <a:rPr lang="en-US" smtClean="0"/>
              <a:pPr eaLnBrk="1" hangingPunct="1">
                <a:defRPr/>
              </a:pPr>
              <a:t>38</a:t>
            </a:fld>
            <a:endParaRPr lang="en-US" dirty="0" smtClean="0"/>
          </a:p>
        </p:txBody>
      </p:sp>
      <p:sp>
        <p:nvSpPr>
          <p:cNvPr id="61442"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ln/>
          <a:extLst/>
        </p:spPr>
        <p:txBody>
          <a:bodyPr/>
          <a:lstStyle/>
          <a:p>
            <a:pPr>
              <a:defRPr/>
            </a:pPr>
            <a:r>
              <a:rPr lang="en-US" dirty="0" smtClean="0"/>
              <a:t>GOALS</a:t>
            </a:r>
            <a:endParaRPr lang="en-US" dirty="0" smtClean="0">
              <a:latin typeface="Arial" panose="020B0604020202020204" pitchFamily="34" charset="0"/>
              <a:cs typeface="Arial" panose="020B0604020202020204" pitchFamily="34" charset="0"/>
            </a:endParaRPr>
          </a:p>
          <a:p>
            <a:pPr marL="171450" indent="-171450">
              <a:buFont typeface="Arial" panose="020B0604020202020204" pitchFamily="34" charset="0"/>
              <a:buChar char="•"/>
              <a:defRPr/>
            </a:pPr>
            <a:r>
              <a:rPr lang="en-US" dirty="0" smtClean="0">
                <a:latin typeface="Arial" panose="020B0604020202020204" pitchFamily="34" charset="0"/>
                <a:cs typeface="Arial" panose="020B0604020202020204" pitchFamily="34" charset="0"/>
              </a:rPr>
              <a:t>Illustrate the utility of queries and SQL.</a:t>
            </a:r>
          </a:p>
          <a:p>
            <a:pPr marL="171450" indent="-171450">
              <a:buFont typeface="Arial" panose="020B0604020202020204" pitchFamily="34" charset="0"/>
              <a:buChar char="•"/>
              <a:defRPr/>
            </a:pPr>
            <a:r>
              <a:rPr lang="en-US" dirty="0" smtClean="0">
                <a:latin typeface="Arial" panose="020B0604020202020204" pitchFamily="34" charset="0"/>
                <a:cs typeface="Arial" panose="020B0604020202020204" pitchFamily="34" charset="0"/>
              </a:rPr>
              <a:t>Set up a realistic situation that raises important </a:t>
            </a:r>
            <a:r>
              <a:rPr lang="en-US" b="1" dirty="0" smtClean="0">
                <a:latin typeface="Arial" panose="020B0604020202020204" pitchFamily="34" charset="0"/>
                <a:cs typeface="Arial" panose="020B0604020202020204" pitchFamily="34" charset="0"/>
              </a:rPr>
              <a:t>social responsibility</a:t>
            </a:r>
            <a:r>
              <a:rPr lang="en-US" dirty="0" smtClean="0">
                <a:latin typeface="Arial" panose="020B0604020202020204" pitchFamily="34" charset="0"/>
                <a:cs typeface="Arial" panose="020B0604020202020204" pitchFamily="34" charset="0"/>
              </a:rPr>
              <a:t> issues. </a:t>
            </a:r>
            <a:r>
              <a:rPr lang="en-IN" sz="1200" kern="1200" dirty="0" smtClean="0">
                <a:solidFill>
                  <a:schemeClr val="tx1"/>
                </a:solidFill>
                <a:effectLst/>
                <a:ea typeface="+mn-ea"/>
                <a:cs typeface="+mn-cs"/>
              </a:rPr>
              <a:t>Ask students what they think that term means .</a:t>
            </a:r>
            <a:endParaRPr lang="en-US" dirty="0" smtClean="0">
              <a:latin typeface="Arial" panose="020B0604020202020204" pitchFamily="34" charset="0"/>
              <a:cs typeface="Arial" panose="020B0604020202020204" pitchFamily="34" charset="0"/>
            </a:endParaRPr>
          </a:p>
          <a:p>
            <a:pPr marL="171450" indent="-171450">
              <a:buFont typeface="Arial" panose="020B0604020202020204" pitchFamily="34" charset="0"/>
              <a:buChar char="•"/>
              <a:defRPr/>
            </a:pPr>
            <a:r>
              <a:rPr lang="en-US" dirty="0" smtClean="0">
                <a:latin typeface="Arial" panose="020B0604020202020204" pitchFamily="34" charset="0"/>
                <a:cs typeface="Arial" panose="020B0604020202020204" pitchFamily="34" charset="0"/>
              </a:rPr>
              <a:t>Show a non-IS major—an HR major in fact—doing SQL queries…and show this situation is realistic.</a:t>
            </a:r>
          </a:p>
        </p:txBody>
      </p:sp>
    </p:spTree>
    <p:extLst>
      <p:ext uri="{BB962C8B-B14F-4D97-AF65-F5344CB8AC3E}">
        <p14:creationId xmlns="" xmlns:p14="http://schemas.microsoft.com/office/powerpoint/2010/main" val="40844713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This guide introduces the concept of social responsibility, a term not discussed per se in the guide.</a:t>
            </a:r>
          </a:p>
          <a:p>
            <a:r>
              <a:rPr lang="en-US" sz="1200" b="0" i="0" u="none" strike="noStrike" kern="1200" baseline="0" dirty="0" smtClean="0">
                <a:solidFill>
                  <a:schemeClr val="tx1"/>
                </a:solidFill>
                <a:latin typeface="Arial" panose="020B0604020202020204" pitchFamily="34" charset="0"/>
                <a:ea typeface="+mn-ea"/>
                <a:cs typeface="+mn-cs"/>
              </a:rPr>
              <a:t>Patterns and trends could be known or unknown to company managers, intended or spurious correlations.</a:t>
            </a:r>
          </a:p>
          <a:p>
            <a:r>
              <a:rPr lang="en-US" sz="1200" b="0" i="0" u="none" strike="noStrike" kern="1200" baseline="0" dirty="0" smtClean="0">
                <a:solidFill>
                  <a:schemeClr val="tx1"/>
                </a:solidFill>
                <a:latin typeface="Arial" panose="020B0604020202020204" pitchFamily="34" charset="0"/>
                <a:ea typeface="+mn-ea"/>
                <a:cs typeface="+mn-cs"/>
              </a:rPr>
              <a:t>Have class consider risks in informing management of what you find.</a:t>
            </a:r>
            <a:endParaRPr lang="en-US" dirty="0"/>
          </a:p>
        </p:txBody>
      </p:sp>
      <p:sp>
        <p:nvSpPr>
          <p:cNvPr id="4" name="Slide Number Placeholder 3"/>
          <p:cNvSpPr>
            <a:spLocks noGrp="1"/>
          </p:cNvSpPr>
          <p:nvPr>
            <p:ph type="sldNum" sz="quarter" idx="10"/>
          </p:nvPr>
        </p:nvSpPr>
        <p:spPr/>
        <p:txBody>
          <a:bodyPr/>
          <a:lstStyle/>
          <a:p>
            <a:fld id="{2D894D6F-D223-4DAB-8DAD-7C5C10567D19}" type="slidenum">
              <a:rPr lang="en-US" smtClean="0"/>
              <a:pPr/>
              <a:t>39</a:t>
            </a:fld>
            <a:endParaRPr lang="en-US" dirty="0"/>
          </a:p>
        </p:txBody>
      </p:sp>
    </p:spTree>
    <p:extLst>
      <p:ext uri="{BB962C8B-B14F-4D97-AF65-F5344CB8AC3E}">
        <p14:creationId xmlns="" xmlns:p14="http://schemas.microsoft.com/office/powerpoint/2010/main" val="3192892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extLst/>
        </p:spPr>
        <p:txBody>
          <a:bodyPr/>
          <a:lstStyle>
            <a:lvl1pPr eaLnBrk="0" hangingPunct="0">
              <a:defRPr>
                <a:solidFill>
                  <a:schemeClr val="tx1"/>
                </a:solidFill>
                <a:latin typeface="Arial" charset="0"/>
              </a:defRPr>
            </a:lvl1pPr>
            <a:lvl2pPr marL="785372" indent="-302066" eaLnBrk="0" hangingPunct="0">
              <a:defRPr>
                <a:solidFill>
                  <a:schemeClr val="tx1"/>
                </a:solidFill>
                <a:latin typeface="Arial" charset="0"/>
              </a:defRPr>
            </a:lvl2pPr>
            <a:lvl3pPr marL="1208265" indent="-241653" eaLnBrk="0" hangingPunct="0">
              <a:defRPr>
                <a:solidFill>
                  <a:schemeClr val="tx1"/>
                </a:solidFill>
                <a:latin typeface="Arial" charset="0"/>
              </a:defRPr>
            </a:lvl3pPr>
            <a:lvl4pPr marL="1691571" indent="-241653" eaLnBrk="0" hangingPunct="0">
              <a:defRPr>
                <a:solidFill>
                  <a:schemeClr val="tx1"/>
                </a:solidFill>
                <a:latin typeface="Arial" charset="0"/>
              </a:defRPr>
            </a:lvl4pPr>
            <a:lvl5pPr marL="2174878" indent="-241653" eaLnBrk="0" hangingPunct="0">
              <a:defRPr>
                <a:solidFill>
                  <a:schemeClr val="tx1"/>
                </a:solidFill>
                <a:latin typeface="Arial" charset="0"/>
              </a:defRPr>
            </a:lvl5pPr>
            <a:lvl6pPr marL="2658184" indent="-241653" eaLnBrk="0" fontAlgn="base" hangingPunct="0">
              <a:spcBef>
                <a:spcPct val="0"/>
              </a:spcBef>
              <a:spcAft>
                <a:spcPct val="0"/>
              </a:spcAft>
              <a:defRPr>
                <a:solidFill>
                  <a:schemeClr val="tx1"/>
                </a:solidFill>
                <a:latin typeface="Arial" charset="0"/>
              </a:defRPr>
            </a:lvl6pPr>
            <a:lvl7pPr marL="3141490" indent="-241653" eaLnBrk="0" fontAlgn="base" hangingPunct="0">
              <a:spcBef>
                <a:spcPct val="0"/>
              </a:spcBef>
              <a:spcAft>
                <a:spcPct val="0"/>
              </a:spcAft>
              <a:defRPr>
                <a:solidFill>
                  <a:schemeClr val="tx1"/>
                </a:solidFill>
                <a:latin typeface="Arial" charset="0"/>
              </a:defRPr>
            </a:lvl7pPr>
            <a:lvl8pPr marL="3624796" indent="-241653" eaLnBrk="0" fontAlgn="base" hangingPunct="0">
              <a:spcBef>
                <a:spcPct val="0"/>
              </a:spcBef>
              <a:spcAft>
                <a:spcPct val="0"/>
              </a:spcAft>
              <a:defRPr>
                <a:solidFill>
                  <a:schemeClr val="tx1"/>
                </a:solidFill>
                <a:latin typeface="Arial" charset="0"/>
              </a:defRPr>
            </a:lvl8pPr>
            <a:lvl9pPr marL="4108102" indent="-241653" eaLnBrk="0" fontAlgn="base" hangingPunct="0">
              <a:spcBef>
                <a:spcPct val="0"/>
              </a:spcBef>
              <a:spcAft>
                <a:spcPct val="0"/>
              </a:spcAft>
              <a:defRPr>
                <a:solidFill>
                  <a:schemeClr val="tx1"/>
                </a:solidFill>
                <a:latin typeface="Arial" charset="0"/>
              </a:defRPr>
            </a:lvl9pPr>
          </a:lstStyle>
          <a:p>
            <a:pPr eaLnBrk="1" hangingPunct="1">
              <a:defRPr/>
            </a:pPr>
            <a:fld id="{72D626F9-2616-403C-AD10-63A11BFED91E}" type="slidenum">
              <a:rPr lang="en-US" smtClean="0"/>
              <a:pPr eaLnBrk="1" hangingPunct="1">
                <a:defRPr/>
              </a:pPr>
              <a:t>40</a:t>
            </a:fld>
            <a:endParaRPr lang="en-US" dirty="0" smtClean="0"/>
          </a:p>
        </p:txBody>
      </p:sp>
      <p:sp>
        <p:nvSpPr>
          <p:cNvPr id="66562"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ln/>
          <a:extLst/>
        </p:spPr>
        <p:txBody>
          <a:bodyPr/>
          <a:lstStyle/>
          <a:p>
            <a:pPr>
              <a:defRPr/>
            </a:pPr>
            <a:r>
              <a:rPr lang="en-US" dirty="0" smtClean="0"/>
              <a:t>GOALS</a:t>
            </a:r>
          </a:p>
          <a:p>
            <a:pPr marL="171450" indent="-171450">
              <a:buFont typeface="Arial" panose="020B0604020202020204" pitchFamily="34" charset="0"/>
              <a:buChar char="•"/>
            </a:pPr>
            <a:r>
              <a:rPr lang="en-US" sz="1200" kern="1200" dirty="0" smtClean="0">
                <a:solidFill>
                  <a:schemeClr val="tx1"/>
                </a:solidFill>
                <a:effectLst/>
                <a:ea typeface="+mn-ea"/>
                <a:cs typeface="+mn-cs"/>
              </a:rPr>
              <a:t>Understand one user’s experience in the development of a database application.</a:t>
            </a:r>
          </a:p>
          <a:p>
            <a:pPr marL="171450" indent="-171450">
              <a:buFont typeface="Arial" panose="020B0604020202020204" pitchFamily="34" charset="0"/>
              <a:buChar char="•"/>
            </a:pPr>
            <a:r>
              <a:rPr lang="en-US" sz="1200" kern="1200" dirty="0" smtClean="0">
                <a:solidFill>
                  <a:schemeClr val="tx1"/>
                </a:solidFill>
                <a:effectLst/>
                <a:ea typeface="+mn-ea"/>
                <a:cs typeface="+mn-cs"/>
              </a:rPr>
              <a:t>Explore security requirements for a shared database.</a:t>
            </a:r>
          </a:p>
          <a:p>
            <a:pPr marL="171450" indent="-171450">
              <a:buFont typeface="Arial" panose="020B0604020202020204" pitchFamily="34" charset="0"/>
              <a:buChar char="•"/>
            </a:pPr>
            <a:r>
              <a:rPr lang="en-US" sz="1200" kern="1200" dirty="0" smtClean="0">
                <a:solidFill>
                  <a:schemeClr val="tx1"/>
                </a:solidFill>
                <a:effectLst/>
                <a:ea typeface="+mn-ea"/>
                <a:cs typeface="+mn-cs"/>
              </a:rPr>
              <a:t>Understand one way that users respond to technology challenges.</a:t>
            </a:r>
          </a:p>
          <a:p>
            <a:pPr>
              <a:defRPr/>
            </a:pPr>
            <a:endParaRPr lang="en-US" dirty="0" smtClean="0"/>
          </a:p>
        </p:txBody>
      </p:sp>
    </p:spTree>
    <p:extLst>
      <p:ext uri="{BB962C8B-B14F-4D97-AF65-F5344CB8AC3E}">
        <p14:creationId xmlns="" xmlns:p14="http://schemas.microsoft.com/office/powerpoint/2010/main" val="580380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1" indent="-171450">
              <a:buFont typeface="Arial" panose="020B0604020202020204" pitchFamily="34" charset="0"/>
              <a:buChar char="•"/>
            </a:pPr>
            <a:r>
              <a:rPr lang="en-US" dirty="0" smtClean="0"/>
              <a:t>Similar malformed SQL statements can be used to extract, add, or delete data. There is even software available that largely automates the</a:t>
            </a:r>
            <a:r>
              <a:rPr lang="en-US" baseline="0" dirty="0" smtClean="0"/>
              <a:t> </a:t>
            </a:r>
            <a:r>
              <a:rPr lang="en-US" dirty="0" smtClean="0"/>
              <a:t>SQL injection process.</a:t>
            </a:r>
          </a:p>
          <a:p>
            <a:endParaRPr lang="en-US" dirty="0"/>
          </a:p>
        </p:txBody>
      </p:sp>
      <p:sp>
        <p:nvSpPr>
          <p:cNvPr id="4" name="Slide Number Placeholder 3"/>
          <p:cNvSpPr>
            <a:spLocks noGrp="1"/>
          </p:cNvSpPr>
          <p:nvPr>
            <p:ph type="sldNum" sz="quarter" idx="10"/>
          </p:nvPr>
        </p:nvSpPr>
        <p:spPr/>
        <p:txBody>
          <a:bodyPr/>
          <a:lstStyle/>
          <a:p>
            <a:fld id="{268F209B-3549-4E5C-8DF8-89046EDC4A51}" type="slidenum">
              <a:rPr lang="en-US" smtClean="0"/>
              <a:pPr/>
              <a:t>42</a:t>
            </a:fld>
            <a:endParaRPr lang="en-US" dirty="0"/>
          </a:p>
        </p:txBody>
      </p:sp>
    </p:spTree>
    <p:extLst>
      <p:ext uri="{BB962C8B-B14F-4D97-AF65-F5344CB8AC3E}">
        <p14:creationId xmlns="" xmlns:p14="http://schemas.microsoft.com/office/powerpoint/2010/main" val="956391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Arial" panose="020B0604020202020204" pitchFamily="34" charset="0"/>
                <a:ea typeface="+mn-ea"/>
                <a:cs typeface="+mn-cs"/>
              </a:rPr>
              <a:t>This chapter addresses the why, what, and how of database processing. It begins by describing the purpose of a database and then explain the important components of database systems.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Arial" panose="020B0604020202020204" pitchFamily="34" charset="0"/>
                <a:ea typeface="+mn-ea"/>
                <a:cs typeface="+mn-cs"/>
              </a:rPr>
              <a:t>Next, it</a:t>
            </a:r>
            <a:r>
              <a:rPr lang="en-US" sz="1200" kern="1200" baseline="0" dirty="0" smtClean="0">
                <a:solidFill>
                  <a:schemeClr val="tx1"/>
                </a:solidFill>
                <a:effectLst/>
                <a:latin typeface="Arial" panose="020B0604020202020204" pitchFamily="34" charset="0"/>
                <a:ea typeface="+mn-ea"/>
                <a:cs typeface="+mn-cs"/>
              </a:rPr>
              <a:t> </a:t>
            </a:r>
            <a:r>
              <a:rPr lang="en-US" sz="1200" kern="1200" dirty="0" smtClean="0">
                <a:solidFill>
                  <a:schemeClr val="tx1"/>
                </a:solidFill>
                <a:effectLst/>
                <a:latin typeface="Arial" panose="020B0604020202020204" pitchFamily="34" charset="0"/>
                <a:ea typeface="+mn-ea"/>
                <a:cs typeface="+mn-cs"/>
              </a:rPr>
              <a:t>discuss data modeling and show how IS professionals use data models to design database structure.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Arial" panose="020B0604020202020204" pitchFamily="34" charset="0"/>
                <a:ea typeface="+mn-ea"/>
                <a:cs typeface="+mn-cs"/>
              </a:rPr>
              <a:t>It discusses how a database system could be used to solve the tracking problem at Falcon Security.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Arial" panose="020B0604020202020204" pitchFamily="34" charset="0"/>
                <a:ea typeface="+mn-ea"/>
                <a:cs typeface="+mn-cs"/>
              </a:rPr>
              <a:t>It</a:t>
            </a:r>
            <a:r>
              <a:rPr lang="en-US" sz="1200" kern="1200" baseline="0" dirty="0" smtClean="0">
                <a:solidFill>
                  <a:schemeClr val="tx1"/>
                </a:solidFill>
                <a:effectLst/>
                <a:latin typeface="Arial" panose="020B0604020202020204" pitchFamily="34" charset="0"/>
                <a:ea typeface="+mn-ea"/>
                <a:cs typeface="+mn-cs"/>
              </a:rPr>
              <a:t> </a:t>
            </a:r>
            <a:r>
              <a:rPr lang="en-US" sz="1200" kern="1200" dirty="0" smtClean="0">
                <a:solidFill>
                  <a:schemeClr val="tx1"/>
                </a:solidFill>
                <a:effectLst/>
                <a:latin typeface="Arial" panose="020B0604020202020204" pitchFamily="34" charset="0"/>
                <a:ea typeface="+mn-ea"/>
                <a:cs typeface="+mn-cs"/>
              </a:rPr>
              <a:t>wraps up with discussion</a:t>
            </a:r>
            <a:r>
              <a:rPr lang="en-US" sz="1200" kern="1200" baseline="0" dirty="0" smtClean="0">
                <a:solidFill>
                  <a:schemeClr val="tx1"/>
                </a:solidFill>
                <a:effectLst/>
                <a:latin typeface="Arial" panose="020B0604020202020204" pitchFamily="34" charset="0"/>
                <a:ea typeface="+mn-ea"/>
                <a:cs typeface="+mn-cs"/>
              </a:rPr>
              <a:t> of new</a:t>
            </a:r>
            <a:r>
              <a:rPr lang="en-US" sz="1200" kern="1200" dirty="0" smtClean="0">
                <a:solidFill>
                  <a:schemeClr val="tx1"/>
                </a:solidFill>
                <a:effectLst/>
                <a:latin typeface="Arial" panose="020B0604020202020204" pitchFamily="34" charset="0"/>
                <a:ea typeface="+mn-ea"/>
                <a:cs typeface="+mn-cs"/>
              </a:rPr>
              <a:t> database technology.</a:t>
            </a:r>
            <a:endParaRPr lang="en-US" dirty="0"/>
          </a:p>
        </p:txBody>
      </p:sp>
      <p:sp>
        <p:nvSpPr>
          <p:cNvPr id="4" name="Slide Number Placeholder 3"/>
          <p:cNvSpPr>
            <a:spLocks noGrp="1"/>
          </p:cNvSpPr>
          <p:nvPr>
            <p:ph type="sldNum" sz="quarter" idx="10"/>
          </p:nvPr>
        </p:nvSpPr>
        <p:spPr/>
        <p:txBody>
          <a:bodyPr/>
          <a:lstStyle/>
          <a:p>
            <a:fld id="{2D894D6F-D223-4DAB-8DAD-7C5C10567D19}" type="slidenum">
              <a:rPr lang="en-US" smtClean="0"/>
              <a:pPr/>
              <a:t>43</a:t>
            </a:fld>
            <a:endParaRPr lang="en-US" dirty="0"/>
          </a:p>
        </p:txBody>
      </p:sp>
    </p:spTree>
    <p:extLst>
      <p:ext uri="{BB962C8B-B14F-4D97-AF65-F5344CB8AC3E}">
        <p14:creationId xmlns="" xmlns:p14="http://schemas.microsoft.com/office/powerpoint/2010/main" val="9752199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Rot="1" noChangeAspect="1" noChangeArrowheads="1" noTextEdit="1"/>
          </p:cNvSpPr>
          <p:nvPr>
            <p:ph type="sldImg"/>
          </p:nvPr>
        </p:nvSpPr>
        <p:spPr>
          <a:ln/>
        </p:spPr>
      </p:sp>
      <p:sp>
        <p:nvSpPr>
          <p:cNvPr id="89090" name="Rectangle 3"/>
          <p:cNvSpPr>
            <a:spLocks noGrp="1" noChangeArrowheads="1"/>
          </p:cNvSpPr>
          <p:nvPr>
            <p:ph type="body" idx="1"/>
          </p:nvPr>
        </p:nvSpPr>
        <p:spPr>
          <a:noFill/>
          <a:ln/>
        </p:spPr>
        <p:txBody>
          <a:bodyPr/>
          <a:lstStyle/>
          <a:p>
            <a:r>
              <a:rPr lang="en-US" dirty="0" smtClean="0"/>
              <a:t>Goal</a:t>
            </a:r>
          </a:p>
          <a:p>
            <a:pPr marL="274320" lvl="1" indent="-228600">
              <a:buFont typeface="Calibri" pitchFamily="34" charset="0"/>
              <a:buAutoNum type="arabicPeriod"/>
            </a:pPr>
            <a:r>
              <a:rPr lang="en-US" dirty="0" smtClean="0"/>
              <a:t>Illustrate complexity of Amazon’s Dynamo database server system, Google’s Bigtable and Facebook’s Cassandra.</a:t>
            </a:r>
          </a:p>
          <a:p>
            <a:pPr marL="274320" lvl="1" indent="-228600">
              <a:buFont typeface="Calibri" pitchFamily="34" charset="0"/>
              <a:buAutoNum type="arabicPeriod"/>
            </a:pPr>
            <a:r>
              <a:rPr lang="en-US" dirty="0" smtClean="0"/>
              <a:t>Stress the competitive importance of a company’s database system.</a:t>
            </a:r>
          </a:p>
          <a:p>
            <a:pPr marL="274320" lvl="1" indent="-228600">
              <a:buFont typeface="Calibri" pitchFamily="34" charset="0"/>
              <a:buAutoNum type="arabicPeriod"/>
            </a:pPr>
            <a:r>
              <a:rPr lang="en-US" dirty="0" smtClean="0"/>
              <a:t>Illustrate Moore’s Law at work.</a:t>
            </a:r>
          </a:p>
        </p:txBody>
      </p:sp>
    </p:spTree>
    <p:extLst>
      <p:ext uri="{BB962C8B-B14F-4D97-AF65-F5344CB8AC3E}">
        <p14:creationId xmlns="" xmlns:p14="http://schemas.microsoft.com/office/powerpoint/2010/main" val="28845202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Dean created a Microsoft Access database with only one table: Piano.</a:t>
            </a:r>
          </a:p>
          <a:p>
            <a:r>
              <a:rPr lang="en-US" sz="1200" b="0" i="0" u="none" strike="noStrike" kern="1200" baseline="0" dirty="0" smtClean="0">
                <a:solidFill>
                  <a:schemeClr val="tx1"/>
                </a:solidFill>
                <a:latin typeface="Arial" panose="020B0604020202020204" pitchFamily="34" charset="0"/>
                <a:ea typeface="+mn-ea"/>
                <a:cs typeface="+mn-cs"/>
              </a:rPr>
              <a:t>Used Access because he wants to query his data in a variety of ways.</a:t>
            </a:r>
          </a:p>
          <a:p>
            <a:r>
              <a:rPr lang="en-US" sz="1200" b="0" i="0" u="none" strike="noStrike" kern="1200" baseline="0" dirty="0" smtClean="0">
                <a:solidFill>
                  <a:schemeClr val="tx1"/>
                </a:solidFill>
                <a:latin typeface="Arial" panose="020B0604020202020204" pitchFamily="34" charset="0"/>
                <a:ea typeface="+mn-ea"/>
                <a:cs typeface="+mn-cs"/>
              </a:rPr>
              <a:t>Because of the dynamic nature of his needs, Dean uses the Access query facility.</a:t>
            </a:r>
            <a:endParaRPr lang="en-US" dirty="0"/>
          </a:p>
        </p:txBody>
      </p:sp>
      <p:sp>
        <p:nvSpPr>
          <p:cNvPr id="4" name="Slide Number Placeholder 3"/>
          <p:cNvSpPr>
            <a:spLocks noGrp="1"/>
          </p:cNvSpPr>
          <p:nvPr>
            <p:ph type="sldNum" sz="quarter" idx="10"/>
          </p:nvPr>
        </p:nvSpPr>
        <p:spPr/>
        <p:txBody>
          <a:bodyPr/>
          <a:lstStyle/>
          <a:p>
            <a:fld id="{2D894D6F-D223-4DAB-8DAD-7C5C10567D19}" type="slidenum">
              <a:rPr lang="en-US" smtClean="0"/>
              <a:pPr/>
              <a:t>46</a:t>
            </a:fld>
            <a:endParaRPr lang="en-US" dirty="0"/>
          </a:p>
        </p:txBody>
      </p:sp>
    </p:spTree>
    <p:extLst>
      <p:ext uri="{BB962C8B-B14F-4D97-AF65-F5344CB8AC3E}">
        <p14:creationId xmlns="" xmlns:p14="http://schemas.microsoft.com/office/powerpoint/2010/main" val="823884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extLst/>
        </p:spPr>
        <p:txBody>
          <a:bodyPr/>
          <a:lstStyle>
            <a:lvl1pPr eaLnBrk="0" hangingPunct="0">
              <a:defRPr>
                <a:solidFill>
                  <a:schemeClr val="tx1"/>
                </a:solidFill>
                <a:latin typeface="Arial" charset="0"/>
              </a:defRPr>
            </a:lvl1pPr>
            <a:lvl2pPr marL="785372" indent="-302066" eaLnBrk="0" hangingPunct="0">
              <a:defRPr>
                <a:solidFill>
                  <a:schemeClr val="tx1"/>
                </a:solidFill>
                <a:latin typeface="Arial" charset="0"/>
              </a:defRPr>
            </a:lvl2pPr>
            <a:lvl3pPr marL="1208265" indent="-241653" eaLnBrk="0" hangingPunct="0">
              <a:defRPr>
                <a:solidFill>
                  <a:schemeClr val="tx1"/>
                </a:solidFill>
                <a:latin typeface="Arial" charset="0"/>
              </a:defRPr>
            </a:lvl3pPr>
            <a:lvl4pPr marL="1691571" indent="-241653" eaLnBrk="0" hangingPunct="0">
              <a:defRPr>
                <a:solidFill>
                  <a:schemeClr val="tx1"/>
                </a:solidFill>
                <a:latin typeface="Arial" charset="0"/>
              </a:defRPr>
            </a:lvl4pPr>
            <a:lvl5pPr marL="2174878" indent="-241653" eaLnBrk="0" hangingPunct="0">
              <a:defRPr>
                <a:solidFill>
                  <a:schemeClr val="tx1"/>
                </a:solidFill>
                <a:latin typeface="Arial" charset="0"/>
              </a:defRPr>
            </a:lvl5pPr>
            <a:lvl6pPr marL="2658184" indent="-241653" eaLnBrk="0" fontAlgn="base" hangingPunct="0">
              <a:spcBef>
                <a:spcPct val="0"/>
              </a:spcBef>
              <a:spcAft>
                <a:spcPct val="0"/>
              </a:spcAft>
              <a:defRPr>
                <a:solidFill>
                  <a:schemeClr val="tx1"/>
                </a:solidFill>
                <a:latin typeface="Arial" charset="0"/>
              </a:defRPr>
            </a:lvl6pPr>
            <a:lvl7pPr marL="3141490" indent="-241653" eaLnBrk="0" fontAlgn="base" hangingPunct="0">
              <a:spcBef>
                <a:spcPct val="0"/>
              </a:spcBef>
              <a:spcAft>
                <a:spcPct val="0"/>
              </a:spcAft>
              <a:defRPr>
                <a:solidFill>
                  <a:schemeClr val="tx1"/>
                </a:solidFill>
                <a:latin typeface="Arial" charset="0"/>
              </a:defRPr>
            </a:lvl7pPr>
            <a:lvl8pPr marL="3624796" indent="-241653" eaLnBrk="0" fontAlgn="base" hangingPunct="0">
              <a:spcBef>
                <a:spcPct val="0"/>
              </a:spcBef>
              <a:spcAft>
                <a:spcPct val="0"/>
              </a:spcAft>
              <a:defRPr>
                <a:solidFill>
                  <a:schemeClr val="tx1"/>
                </a:solidFill>
                <a:latin typeface="Arial" charset="0"/>
              </a:defRPr>
            </a:lvl8pPr>
            <a:lvl9pPr marL="4108102" indent="-241653" eaLnBrk="0" fontAlgn="base" hangingPunct="0">
              <a:spcBef>
                <a:spcPct val="0"/>
              </a:spcBef>
              <a:spcAft>
                <a:spcPct val="0"/>
              </a:spcAft>
              <a:defRPr>
                <a:solidFill>
                  <a:schemeClr val="tx1"/>
                </a:solidFill>
                <a:latin typeface="Arial" charset="0"/>
              </a:defRPr>
            </a:lvl9pPr>
          </a:lstStyle>
          <a:p>
            <a:pPr eaLnBrk="1" hangingPunct="1">
              <a:defRPr/>
            </a:pPr>
            <a:fld id="{D5C4E33B-00B9-4B57-AE85-6C9D3A43E005}" type="slidenum">
              <a:rPr lang="en-US" smtClean="0"/>
              <a:pPr eaLnBrk="1" hangingPunct="1">
                <a:defRPr/>
              </a:pPr>
              <a:t>4</a:t>
            </a:fld>
            <a:endParaRPr lang="en-US" dirty="0" smtClean="0"/>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a:ln/>
        </p:spPr>
        <p:txBody>
          <a:bodyPr/>
          <a:lstStyle/>
          <a:p>
            <a:pPr marL="0" indent="0" eaLnBrk="1" hangingPunct="1">
              <a:lnSpc>
                <a:spcPct val="90000"/>
              </a:lnSpc>
              <a:buFontTx/>
              <a:buNone/>
            </a:pPr>
            <a:endParaRPr lang="en-US" dirty="0" smtClean="0"/>
          </a:p>
        </p:txBody>
      </p:sp>
    </p:spTree>
    <p:extLst>
      <p:ext uri="{BB962C8B-B14F-4D97-AF65-F5344CB8AC3E}">
        <p14:creationId xmlns="" xmlns:p14="http://schemas.microsoft.com/office/powerpoint/2010/main" val="3361752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extLst/>
        </p:spPr>
        <p:txBody>
          <a:bodyPr/>
          <a:lstStyle>
            <a:lvl1pPr eaLnBrk="0" hangingPunct="0">
              <a:defRPr>
                <a:solidFill>
                  <a:schemeClr val="tx1"/>
                </a:solidFill>
                <a:latin typeface="Arial" charset="0"/>
              </a:defRPr>
            </a:lvl1pPr>
            <a:lvl2pPr marL="785372" indent="-302066" eaLnBrk="0" hangingPunct="0">
              <a:defRPr>
                <a:solidFill>
                  <a:schemeClr val="tx1"/>
                </a:solidFill>
                <a:latin typeface="Arial" charset="0"/>
              </a:defRPr>
            </a:lvl2pPr>
            <a:lvl3pPr marL="1208265" indent="-241653" eaLnBrk="0" hangingPunct="0">
              <a:defRPr>
                <a:solidFill>
                  <a:schemeClr val="tx1"/>
                </a:solidFill>
                <a:latin typeface="Arial" charset="0"/>
              </a:defRPr>
            </a:lvl3pPr>
            <a:lvl4pPr marL="1691571" indent="-241653" eaLnBrk="0" hangingPunct="0">
              <a:defRPr>
                <a:solidFill>
                  <a:schemeClr val="tx1"/>
                </a:solidFill>
                <a:latin typeface="Arial" charset="0"/>
              </a:defRPr>
            </a:lvl4pPr>
            <a:lvl5pPr marL="2174878" indent="-241653" eaLnBrk="0" hangingPunct="0">
              <a:defRPr>
                <a:solidFill>
                  <a:schemeClr val="tx1"/>
                </a:solidFill>
                <a:latin typeface="Arial" charset="0"/>
              </a:defRPr>
            </a:lvl5pPr>
            <a:lvl6pPr marL="2658184" indent="-241653" eaLnBrk="0" fontAlgn="base" hangingPunct="0">
              <a:spcBef>
                <a:spcPct val="0"/>
              </a:spcBef>
              <a:spcAft>
                <a:spcPct val="0"/>
              </a:spcAft>
              <a:defRPr>
                <a:solidFill>
                  <a:schemeClr val="tx1"/>
                </a:solidFill>
                <a:latin typeface="Arial" charset="0"/>
              </a:defRPr>
            </a:lvl6pPr>
            <a:lvl7pPr marL="3141490" indent="-241653" eaLnBrk="0" fontAlgn="base" hangingPunct="0">
              <a:spcBef>
                <a:spcPct val="0"/>
              </a:spcBef>
              <a:spcAft>
                <a:spcPct val="0"/>
              </a:spcAft>
              <a:defRPr>
                <a:solidFill>
                  <a:schemeClr val="tx1"/>
                </a:solidFill>
                <a:latin typeface="Arial" charset="0"/>
              </a:defRPr>
            </a:lvl7pPr>
            <a:lvl8pPr marL="3624796" indent="-241653" eaLnBrk="0" fontAlgn="base" hangingPunct="0">
              <a:spcBef>
                <a:spcPct val="0"/>
              </a:spcBef>
              <a:spcAft>
                <a:spcPct val="0"/>
              </a:spcAft>
              <a:defRPr>
                <a:solidFill>
                  <a:schemeClr val="tx1"/>
                </a:solidFill>
                <a:latin typeface="Arial" charset="0"/>
              </a:defRPr>
            </a:lvl8pPr>
            <a:lvl9pPr marL="4108102" indent="-241653" eaLnBrk="0" fontAlgn="base" hangingPunct="0">
              <a:spcBef>
                <a:spcPct val="0"/>
              </a:spcBef>
              <a:spcAft>
                <a:spcPct val="0"/>
              </a:spcAft>
              <a:defRPr>
                <a:solidFill>
                  <a:schemeClr val="tx1"/>
                </a:solidFill>
                <a:latin typeface="Arial" charset="0"/>
              </a:defRPr>
            </a:lvl9pPr>
          </a:lstStyle>
          <a:p>
            <a:pPr eaLnBrk="1" hangingPunct="1">
              <a:defRPr/>
            </a:pPr>
            <a:fld id="{D5C4E33B-00B9-4B57-AE85-6C9D3A43E005}" type="slidenum">
              <a:rPr lang="en-US" smtClean="0"/>
              <a:pPr eaLnBrk="1" hangingPunct="1">
                <a:defRPr/>
              </a:pPr>
              <a:t>5</a:t>
            </a:fld>
            <a:endParaRPr lang="en-US" dirty="0" smtClean="0"/>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a:ln/>
        </p:spPr>
        <p:txBody>
          <a:bodyPr/>
          <a:lstStyle/>
          <a:p>
            <a:pPr marL="171450" indent="-171450" eaLnBrk="1" hangingPunct="1">
              <a:lnSpc>
                <a:spcPct val="90000"/>
              </a:lnSpc>
              <a:buFontTx/>
              <a:buChar char="•"/>
            </a:pPr>
            <a:r>
              <a:rPr lang="en-US" dirty="0" smtClean="0"/>
              <a:t>General rule: </a:t>
            </a:r>
          </a:p>
          <a:p>
            <a:pPr marL="536575" lvl="1" indent="-182880" eaLnBrk="1" hangingPunct="1">
              <a:lnSpc>
                <a:spcPct val="90000"/>
              </a:lnSpc>
              <a:buFont typeface="Calibri" pitchFamily="34" charset="0"/>
              <a:buAutoNum type="arabicPeriod"/>
            </a:pPr>
            <a:r>
              <a:rPr lang="en-US" dirty="0" smtClean="0"/>
              <a:t>Use a spreadsheet for lists of data involving single theme.</a:t>
            </a:r>
          </a:p>
          <a:p>
            <a:pPr marL="536575" lvl="1" indent="-182880" eaLnBrk="1" hangingPunct="1">
              <a:lnSpc>
                <a:spcPct val="90000"/>
              </a:lnSpc>
              <a:buFont typeface="Calibri" pitchFamily="34" charset="0"/>
              <a:buAutoNum type="arabicPeriod"/>
            </a:pPr>
            <a:r>
              <a:rPr lang="en-US" dirty="0" smtClean="0"/>
              <a:t>Use a database for data with multiple themes.</a:t>
            </a:r>
          </a:p>
        </p:txBody>
      </p:sp>
    </p:spTree>
    <p:extLst>
      <p:ext uri="{BB962C8B-B14F-4D97-AF65-F5344CB8AC3E}">
        <p14:creationId xmlns="" xmlns:p14="http://schemas.microsoft.com/office/powerpoint/2010/main" val="3361752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a:ln/>
        </p:spPr>
      </p:sp>
      <p:sp>
        <p:nvSpPr>
          <p:cNvPr id="16386" name="Notes Placeholder 2"/>
          <p:cNvSpPr>
            <a:spLocks noGrp="1"/>
          </p:cNvSpPr>
          <p:nvPr>
            <p:ph type="body" idx="1"/>
          </p:nvPr>
        </p:nvSpPr>
        <p:spPr>
          <a:noFill/>
          <a:ln/>
        </p:spPr>
        <p:txBody>
          <a:bodyPr/>
          <a:lstStyle/>
          <a:p>
            <a:r>
              <a:rPr lang="en-US" sz="1200" b="0" i="0" u="none" strike="noStrike" kern="1200" baseline="0" dirty="0" smtClean="0">
                <a:solidFill>
                  <a:schemeClr val="tx1"/>
                </a:solidFill>
                <a:ea typeface="+mn-ea"/>
                <a:cs typeface="+mn-cs"/>
              </a:rPr>
              <a:t>Key distinction between in this figure and next slide, Student Grades is the only them.  Email and Office Visit data is not included.</a:t>
            </a:r>
            <a:endParaRPr lang="en-US" dirty="0" smtClean="0"/>
          </a:p>
        </p:txBody>
      </p:sp>
      <p:sp>
        <p:nvSpPr>
          <p:cNvPr id="4" name="Slide Number Placeholder 3"/>
          <p:cNvSpPr>
            <a:spLocks noGrp="1"/>
          </p:cNvSpPr>
          <p:nvPr>
            <p:ph type="sldNum" sz="quarter" idx="5"/>
          </p:nvPr>
        </p:nvSpPr>
        <p:spPr/>
        <p:txBody>
          <a:bodyPr/>
          <a:lstStyle/>
          <a:p>
            <a:pPr>
              <a:defRPr/>
            </a:pPr>
            <a:fld id="{9CE1E460-867A-42EA-886D-217F70C46F7C}" type="slidenum">
              <a:rPr lang="en-US" smtClean="0"/>
              <a:pPr>
                <a:defRPr/>
              </a:pPr>
              <a:t>6</a:t>
            </a:fld>
            <a:endParaRPr lang="en-US" dirty="0"/>
          </a:p>
        </p:txBody>
      </p:sp>
    </p:spTree>
    <p:extLst>
      <p:ext uri="{BB962C8B-B14F-4D97-AF65-F5344CB8AC3E}">
        <p14:creationId xmlns="" xmlns:p14="http://schemas.microsoft.com/office/powerpoint/2010/main" val="401253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Rot="1" noChangeAspect="1" noChangeArrowheads="1" noTextEdit="1"/>
          </p:cNvSpPr>
          <p:nvPr>
            <p:ph type="sldImg"/>
          </p:nvPr>
        </p:nvSpPr>
        <p:spPr>
          <a:ln/>
        </p:spPr>
      </p:sp>
      <p:sp>
        <p:nvSpPr>
          <p:cNvPr id="18434" name="Rectangle 3"/>
          <p:cNvSpPr>
            <a:spLocks noGrp="1" noChangeArrowheads="1"/>
          </p:cNvSpPr>
          <p:nvPr>
            <p:ph type="body" idx="1"/>
          </p:nvPr>
        </p:nvSpPr>
        <p:spPr>
          <a:noFill/>
          <a:ln/>
        </p:spPr>
        <p:txBody>
          <a:bodyPr/>
          <a:lstStyle/>
          <a:p>
            <a:pPr marL="171450" indent="-171450">
              <a:buFontTx/>
              <a:buChar char="•"/>
            </a:pPr>
            <a:r>
              <a:rPr lang="en-US" dirty="0" smtClean="0"/>
              <a:t>Forms are difficult, if not impossible, to produce with a spreadsheet, but are easily produced with a database.</a:t>
            </a:r>
          </a:p>
        </p:txBody>
      </p:sp>
    </p:spTree>
    <p:extLst>
      <p:ext uri="{BB962C8B-B14F-4D97-AF65-F5344CB8AC3E}">
        <p14:creationId xmlns="" xmlns:p14="http://schemas.microsoft.com/office/powerpoint/2010/main" val="4185469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extLst/>
        </p:spPr>
        <p:txBody>
          <a:bodyPr/>
          <a:lstStyle>
            <a:lvl1pPr eaLnBrk="0" hangingPunct="0">
              <a:defRPr>
                <a:solidFill>
                  <a:schemeClr val="tx1"/>
                </a:solidFill>
                <a:latin typeface="Arial" charset="0"/>
              </a:defRPr>
            </a:lvl1pPr>
            <a:lvl2pPr marL="785372" indent="-302066" eaLnBrk="0" hangingPunct="0">
              <a:defRPr>
                <a:solidFill>
                  <a:schemeClr val="tx1"/>
                </a:solidFill>
                <a:latin typeface="Arial" charset="0"/>
              </a:defRPr>
            </a:lvl2pPr>
            <a:lvl3pPr marL="1208265" indent="-241653" eaLnBrk="0" hangingPunct="0">
              <a:defRPr>
                <a:solidFill>
                  <a:schemeClr val="tx1"/>
                </a:solidFill>
                <a:latin typeface="Arial" charset="0"/>
              </a:defRPr>
            </a:lvl3pPr>
            <a:lvl4pPr marL="1691571" indent="-241653" eaLnBrk="0" hangingPunct="0">
              <a:defRPr>
                <a:solidFill>
                  <a:schemeClr val="tx1"/>
                </a:solidFill>
                <a:latin typeface="Arial" charset="0"/>
              </a:defRPr>
            </a:lvl4pPr>
            <a:lvl5pPr marL="2174878" indent="-241653" eaLnBrk="0" hangingPunct="0">
              <a:defRPr>
                <a:solidFill>
                  <a:schemeClr val="tx1"/>
                </a:solidFill>
                <a:latin typeface="Arial" charset="0"/>
              </a:defRPr>
            </a:lvl5pPr>
            <a:lvl6pPr marL="2658184" indent="-241653" eaLnBrk="0" fontAlgn="base" hangingPunct="0">
              <a:spcBef>
                <a:spcPct val="0"/>
              </a:spcBef>
              <a:spcAft>
                <a:spcPct val="0"/>
              </a:spcAft>
              <a:defRPr>
                <a:solidFill>
                  <a:schemeClr val="tx1"/>
                </a:solidFill>
                <a:latin typeface="Arial" charset="0"/>
              </a:defRPr>
            </a:lvl6pPr>
            <a:lvl7pPr marL="3141490" indent="-241653" eaLnBrk="0" fontAlgn="base" hangingPunct="0">
              <a:spcBef>
                <a:spcPct val="0"/>
              </a:spcBef>
              <a:spcAft>
                <a:spcPct val="0"/>
              </a:spcAft>
              <a:defRPr>
                <a:solidFill>
                  <a:schemeClr val="tx1"/>
                </a:solidFill>
                <a:latin typeface="Arial" charset="0"/>
              </a:defRPr>
            </a:lvl7pPr>
            <a:lvl8pPr marL="3624796" indent="-241653" eaLnBrk="0" fontAlgn="base" hangingPunct="0">
              <a:spcBef>
                <a:spcPct val="0"/>
              </a:spcBef>
              <a:spcAft>
                <a:spcPct val="0"/>
              </a:spcAft>
              <a:defRPr>
                <a:solidFill>
                  <a:schemeClr val="tx1"/>
                </a:solidFill>
                <a:latin typeface="Arial" charset="0"/>
              </a:defRPr>
            </a:lvl8pPr>
            <a:lvl9pPr marL="4108102" indent="-241653" eaLnBrk="0" fontAlgn="base" hangingPunct="0">
              <a:spcBef>
                <a:spcPct val="0"/>
              </a:spcBef>
              <a:spcAft>
                <a:spcPct val="0"/>
              </a:spcAft>
              <a:defRPr>
                <a:solidFill>
                  <a:schemeClr val="tx1"/>
                </a:solidFill>
                <a:latin typeface="Arial" charset="0"/>
              </a:defRPr>
            </a:lvl9pPr>
          </a:lstStyle>
          <a:p>
            <a:pPr eaLnBrk="1" hangingPunct="1">
              <a:defRPr/>
            </a:pPr>
            <a:fld id="{492DFC88-E19B-4ACA-8438-5FD0D90F6E62}" type="slidenum">
              <a:rPr lang="en-US" smtClean="0"/>
              <a:pPr eaLnBrk="1" hangingPunct="1">
                <a:defRPr/>
              </a:pPr>
              <a:t>8</a:t>
            </a:fld>
            <a:endParaRPr lang="en-US" dirty="0" smtClean="0"/>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p:spPr>
        <p:txBody>
          <a:bodyPr/>
          <a:lstStyle/>
          <a:p>
            <a:pPr marL="171450" indent="-171450" eaLnBrk="1" hangingPunct="1">
              <a:buFontTx/>
              <a:buChar char="•"/>
            </a:pPr>
            <a:r>
              <a:rPr lang="en-US" dirty="0" smtClean="0"/>
              <a:t>Relations</a:t>
            </a:r>
            <a:r>
              <a:rPr lang="en-US" baseline="0" dirty="0" smtClean="0"/>
              <a:t>hips of rows and columns in a</a:t>
            </a:r>
            <a:r>
              <a:rPr lang="en-US" dirty="0" smtClean="0"/>
              <a:t> database.</a:t>
            </a:r>
          </a:p>
          <a:p>
            <a:pPr marL="171450" indent="-171450" eaLnBrk="1" hangingPunct="1">
              <a:buFontTx/>
              <a:buChar char="•"/>
            </a:pPr>
            <a:r>
              <a:rPr lang="en-US" b="0" dirty="0" smtClean="0"/>
              <a:t>Database - </a:t>
            </a:r>
            <a:r>
              <a:rPr lang="en-US" dirty="0" smtClean="0"/>
              <a:t>self-describing collection of integrated records. </a:t>
            </a:r>
          </a:p>
        </p:txBody>
      </p:sp>
    </p:spTree>
    <p:extLst>
      <p:ext uri="{BB962C8B-B14F-4D97-AF65-F5344CB8AC3E}">
        <p14:creationId xmlns="" xmlns:p14="http://schemas.microsoft.com/office/powerpoint/2010/main" val="3141443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Database</a:t>
            </a:r>
            <a:r>
              <a:rPr lang="en-US" baseline="0" dirty="0" smtClean="0"/>
              <a:t> is a collection of related tables</a:t>
            </a:r>
            <a:r>
              <a:rPr lang="en-US" dirty="0" smtClean="0"/>
              <a:t>.</a:t>
            </a:r>
            <a:endParaRPr lang="en-US" dirty="0"/>
          </a:p>
        </p:txBody>
      </p:sp>
      <p:sp>
        <p:nvSpPr>
          <p:cNvPr id="4" name="Slide Number Placeholder 3"/>
          <p:cNvSpPr>
            <a:spLocks noGrp="1"/>
          </p:cNvSpPr>
          <p:nvPr>
            <p:ph type="sldNum" sz="quarter" idx="10"/>
          </p:nvPr>
        </p:nvSpPr>
        <p:spPr/>
        <p:txBody>
          <a:bodyPr/>
          <a:lstStyle/>
          <a:p>
            <a:fld id="{ECBCFBD3-4E04-4E33-94BA-8B603906C723}" type="slidenum">
              <a:rPr lang="en-US" smtClean="0"/>
              <a:pPr/>
              <a:t>9</a:t>
            </a:fld>
            <a:endParaRPr lang="en-US" dirty="0"/>
          </a:p>
        </p:txBody>
      </p:sp>
    </p:spTree>
    <p:extLst>
      <p:ext uri="{BB962C8B-B14F-4D97-AF65-F5344CB8AC3E}">
        <p14:creationId xmlns="" xmlns:p14="http://schemas.microsoft.com/office/powerpoint/2010/main" val="3498019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3 Slide">
    <p:bg>
      <p:bgPr>
        <a:solidFill>
          <a:srgbClr val="F2F2F2"/>
        </a:solidFill>
        <a:effectLst/>
      </p:bgPr>
    </p:bg>
    <p:spTree>
      <p:nvGrpSpPr>
        <p:cNvPr id="1" name=""/>
        <p:cNvGrpSpPr/>
        <p:nvPr/>
      </p:nvGrpSpPr>
      <p:grpSpPr>
        <a:xfrm>
          <a:off x="0" y="0"/>
          <a:ext cx="0" cy="0"/>
          <a:chOff x="0" y="0"/>
          <a:chExt cx="0" cy="0"/>
        </a:xfrm>
      </p:grpSpPr>
      <p:sp>
        <p:nvSpPr>
          <p:cNvPr id="13" name="Rectangle 3"/>
          <p:cNvSpPr>
            <a:spLocks noGrp="1" noChangeArrowheads="1"/>
          </p:cNvSpPr>
          <p:nvPr>
            <p:ph type="subTitle" idx="1" hasCustomPrompt="1"/>
          </p:nvPr>
        </p:nvSpPr>
        <p:spPr>
          <a:xfrm>
            <a:off x="1828800" y="3886200"/>
            <a:ext cx="8737600" cy="1219200"/>
          </a:xfrm>
          <a:solidFill>
            <a:srgbClr val="FFFAFA"/>
          </a:solidFill>
          <a:ln w="25400">
            <a:solidFill>
              <a:schemeClr val="accent1"/>
            </a:solidFill>
          </a:ln>
        </p:spPr>
        <p:txBody>
          <a:bodyPr anchor="ctr"/>
          <a:lstStyle>
            <a:lvl1pPr marL="0" marR="0" indent="0" algn="ctr" defTabSz="914400" rtl="0" eaLnBrk="1" fontAlgn="base" latinLnBrk="0" hangingPunct="1">
              <a:lnSpc>
                <a:spcPct val="100000"/>
              </a:lnSpc>
              <a:spcBef>
                <a:spcPct val="20000"/>
              </a:spcBef>
              <a:spcAft>
                <a:spcPct val="0"/>
              </a:spcAft>
              <a:buClr>
                <a:schemeClr val="accent1"/>
              </a:buClr>
              <a:buSzPct val="65000"/>
              <a:buFont typeface="Arial" pitchFamily="34" charset="0"/>
              <a:buNone/>
              <a:tabLst/>
              <a:defRPr sz="4400">
                <a:solidFill>
                  <a:schemeClr val="tx1"/>
                </a:solidFill>
                <a:latin typeface="Arial" pitchFamily="34" charset="0"/>
                <a:ea typeface="Verdana" pitchFamily="34" charset="0"/>
                <a:cs typeface="Arial" pitchFamily="34" charset="0"/>
              </a:defRPr>
            </a:lvl1pPr>
          </a:lstStyle>
          <a:p>
            <a:r>
              <a:rPr lang="en-US" dirty="0" smtClean="0"/>
              <a:t>Click To Edit Master Subtitle Style</a:t>
            </a:r>
          </a:p>
        </p:txBody>
      </p:sp>
      <p:sp>
        <p:nvSpPr>
          <p:cNvPr id="10" name="Title 9"/>
          <p:cNvSpPr>
            <a:spLocks noGrp="1"/>
          </p:cNvSpPr>
          <p:nvPr>
            <p:ph type="title" hasCustomPrompt="1"/>
          </p:nvPr>
        </p:nvSpPr>
        <p:spPr>
          <a:xfrm>
            <a:off x="3666436" y="1524000"/>
            <a:ext cx="4920974" cy="1905000"/>
          </a:xfrm>
          <a:solidFill>
            <a:schemeClr val="bg1"/>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lstStyle>
            <a:lvl1pPr algn="ctr" rtl="0" eaLnBrk="0" fontAlgn="base" hangingPunct="0">
              <a:spcBef>
                <a:spcPct val="0"/>
              </a:spcBef>
              <a:spcAft>
                <a:spcPct val="0"/>
              </a:spcAft>
              <a:defRPr lang="en-US" sz="4800" b="0" kern="1200" dirty="0">
                <a:solidFill>
                  <a:schemeClr val="tx1"/>
                </a:solidFill>
                <a:latin typeface="Arial" pitchFamily="34" charset="0"/>
                <a:ea typeface="Verdana" pitchFamily="34" charset="0"/>
                <a:cs typeface="Arial" pitchFamily="34" charset="0"/>
              </a:defRPr>
            </a:lvl1pPr>
          </a:lstStyle>
          <a:p>
            <a:r>
              <a:rPr lang="en-US" dirty="0" smtClean="0"/>
              <a:t>Click To Edit Master Title Style</a:t>
            </a:r>
            <a:endParaRPr lang="en-US" dirty="0"/>
          </a:p>
        </p:txBody>
      </p:sp>
      <p:sp>
        <p:nvSpPr>
          <p:cNvPr id="4" name="Footer Placeholder 4"/>
          <p:cNvSpPr>
            <a:spLocks noGrp="1"/>
          </p:cNvSpPr>
          <p:nvPr>
            <p:ph type="ftr" sz="quarter" idx="10"/>
          </p:nvPr>
        </p:nvSpPr>
        <p:spPr>
          <a:xfrm>
            <a:off x="1977723"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a:t>
            </a:r>
            <a:endParaRPr lang="en-US" dirty="0"/>
          </a:p>
        </p:txBody>
      </p:sp>
    </p:spTree>
    <p:extLst>
      <p:ext uri="{BB962C8B-B14F-4D97-AF65-F5344CB8AC3E}">
        <p14:creationId xmlns="" xmlns:p14="http://schemas.microsoft.com/office/powerpoint/2010/main" val="345747123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6438" y="365759"/>
            <a:ext cx="10515600" cy="1097280"/>
          </a:xfrm>
          <a:solidFill>
            <a:srgbClr val="FAF1BC"/>
          </a:solidFill>
          <a:ln w="12700">
            <a:solidFill>
              <a:schemeClr val="tx1"/>
            </a:solidFill>
          </a:ln>
        </p:spPr>
        <p:txBody>
          <a:bodyPr anchor="ctr"/>
          <a:lstStyle>
            <a:lvl1pPr>
              <a:defRPr lang="en-US" dirty="0"/>
            </a:lvl1pPr>
          </a:lstStyle>
          <a:p>
            <a:pPr lvl="0"/>
            <a:r>
              <a:rPr lang="en-US" dirty="0" smtClean="0"/>
              <a:t>Click To Edit Master Title Style</a:t>
            </a:r>
            <a:endParaRPr lang="en-US" dirty="0"/>
          </a:p>
        </p:txBody>
      </p:sp>
      <p:sp>
        <p:nvSpPr>
          <p:cNvPr id="4" name="Footer Placeholder 4"/>
          <p:cNvSpPr>
            <a:spLocks noGrp="1"/>
          </p:cNvSpPr>
          <p:nvPr>
            <p:ph type="ftr" sz="quarter" idx="10"/>
          </p:nvPr>
        </p:nvSpPr>
        <p:spPr>
          <a:xfrm>
            <a:off x="1990975"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a:t>
            </a:r>
            <a:endParaRPr lang="en-US" dirty="0"/>
          </a:p>
        </p:txBody>
      </p:sp>
      <p:sp>
        <p:nvSpPr>
          <p:cNvPr id="5" name="Text Placeholder 2"/>
          <p:cNvSpPr>
            <a:spLocks noGrp="1"/>
          </p:cNvSpPr>
          <p:nvPr>
            <p:ph idx="1"/>
          </p:nvPr>
        </p:nvSpPr>
        <p:spPr bwMode="auto">
          <a:xfrm>
            <a:off x="826438" y="1516047"/>
            <a:ext cx="10515600" cy="4114800"/>
          </a:xfrm>
          <a:prstGeom prst="rect">
            <a:avLst/>
          </a:prstGeom>
          <a:solidFill>
            <a:srgbClr val="FFFFFF"/>
          </a:solidFill>
          <a:ln>
            <a:noFill/>
          </a:ln>
          <a:extLst/>
        </p:spPr>
        <p:txBody>
          <a:bodyPr vert="horz" wrap="square" lIns="91440" tIns="45720" rIns="91440" bIns="45720" numCol="1" anchor="t" anchorCtr="0" compatLnSpc="1">
            <a:prstTxWarp prst="textNoShape">
              <a:avLst/>
            </a:prstTxWarp>
          </a:bodyPr>
          <a:lstStyle>
            <a:lvl1pPr marL="228600" indent="-228600">
              <a:buFont typeface="Arial" pitchFamily="34" charset="0"/>
              <a:buChar char="•"/>
              <a:tabLst/>
              <a:defRPr/>
            </a:lvl1pPr>
            <a:lvl2pPr marL="463550" indent="-238125">
              <a:buClr>
                <a:srgbClr val="000A1E"/>
              </a:buClr>
              <a:buFont typeface="Arial" pitchFamily="34" charset="0"/>
              <a:buChar char="•"/>
              <a:defRPr/>
            </a:lvl2pPr>
            <a:lvl3pPr marL="622300" indent="-277813">
              <a:buClr>
                <a:srgbClr val="000A1E"/>
              </a:buClr>
              <a:buFont typeface="Arial" panose="020B0604020202020204" pitchFamily="34" charset="0"/>
              <a:buChar char="–"/>
              <a:tabLst/>
              <a:defRPr/>
            </a:lvl3pPr>
            <a:lvl4pPr marL="1087438" indent="-346075">
              <a:buClr>
                <a:srgbClr val="000A1E"/>
              </a:buClr>
              <a:buFont typeface="Wingdings" pitchFamily="2" charset="2"/>
              <a:buChar char="Ø"/>
              <a:defRPr/>
            </a:lvl4pPr>
            <a:lvl5pPr marL="1316038" indent="-346075">
              <a:buClr>
                <a:srgbClr val="000A1E"/>
              </a:buClr>
              <a:buFont typeface="Courier New" pitchFamily="49" charset="0"/>
              <a:buChar char="o"/>
              <a:defRPr/>
            </a:lvl5pPr>
          </a:lstStyle>
          <a:p>
            <a:pPr lvl="0"/>
            <a:r>
              <a:rPr lang="en-US" dirty="0" smtClean="0"/>
              <a:t>Click to edit Master text styles</a:t>
            </a:r>
          </a:p>
          <a:p>
            <a:pPr lvl="2"/>
            <a:r>
              <a:rPr lang="en-US" dirty="0" smtClean="0"/>
              <a:t>Second level</a:t>
            </a:r>
          </a:p>
          <a:p>
            <a:pPr lvl="3"/>
            <a:r>
              <a:rPr lang="en-US" dirty="0" smtClean="0"/>
              <a:t>Third level</a:t>
            </a:r>
          </a:p>
        </p:txBody>
      </p:sp>
      <p:sp>
        <p:nvSpPr>
          <p:cNvPr id="3" name="TextBox 2"/>
          <p:cNvSpPr txBox="1"/>
          <p:nvPr/>
        </p:nvSpPr>
        <p:spPr>
          <a:xfrm>
            <a:off x="10160000" y="6248401"/>
            <a:ext cx="1219200" cy="307777"/>
          </a:xfrm>
          <a:prstGeom prst="rect">
            <a:avLst/>
          </a:prstGeom>
          <a:noFill/>
        </p:spPr>
        <p:txBody>
          <a:bodyPr wrap="square" rtlCol="0">
            <a:spAutoFit/>
          </a:bodyPr>
          <a:lstStyle/>
          <a:p>
            <a:pPr algn="r"/>
            <a:r>
              <a:rPr lang="en-US" sz="1400" dirty="0" smtClean="0">
                <a:latin typeface="Arial" panose="020B0604020202020204" pitchFamily="34" charset="0"/>
                <a:cs typeface="Arial" panose="020B0604020202020204" pitchFamily="34" charset="0"/>
              </a:rPr>
              <a:t>5-</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47875505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4641" y="365126"/>
            <a:ext cx="10515600" cy="1097280"/>
          </a:xfrm>
          <a:solidFill>
            <a:srgbClr val="FAF1BC"/>
          </a:solidFill>
          <a:ln w="12700">
            <a:solidFill>
              <a:schemeClr val="tx1"/>
            </a:solidFill>
          </a:ln>
        </p:spPr>
        <p:txBody>
          <a:bodyPr anchor="ctr"/>
          <a:lstStyle>
            <a:lvl1pPr>
              <a:defRPr lang="en-US" dirty="0"/>
            </a:lvl1pPr>
          </a:lstStyle>
          <a:p>
            <a:pPr lvl="0"/>
            <a:r>
              <a:rPr lang="en-US" dirty="0" smtClean="0"/>
              <a:t>Click To Edit Master Title Style</a:t>
            </a:r>
            <a:endParaRPr lang="en-US" dirty="0"/>
          </a:p>
        </p:txBody>
      </p:sp>
      <p:sp>
        <p:nvSpPr>
          <p:cNvPr id="3" name="Footer Placeholder 4"/>
          <p:cNvSpPr>
            <a:spLocks noGrp="1"/>
          </p:cNvSpPr>
          <p:nvPr>
            <p:ph type="ftr" sz="quarter" idx="10"/>
          </p:nvPr>
        </p:nvSpPr>
        <p:spPr>
          <a:xfrm>
            <a:off x="1990975"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a:t>
            </a:r>
            <a:endParaRPr lang="en-US" dirty="0"/>
          </a:p>
        </p:txBody>
      </p:sp>
      <p:sp>
        <p:nvSpPr>
          <p:cNvPr id="4" name="TextBox 3"/>
          <p:cNvSpPr txBox="1"/>
          <p:nvPr/>
        </p:nvSpPr>
        <p:spPr>
          <a:xfrm>
            <a:off x="10160000" y="6248401"/>
            <a:ext cx="1219200" cy="307777"/>
          </a:xfrm>
          <a:prstGeom prst="rect">
            <a:avLst/>
          </a:prstGeom>
          <a:noFill/>
        </p:spPr>
        <p:txBody>
          <a:bodyPr wrap="square" rtlCol="0">
            <a:spAutoFit/>
          </a:bodyPr>
          <a:lstStyle/>
          <a:p>
            <a:pPr algn="r"/>
            <a:r>
              <a:rPr lang="en-US" sz="1400" baseline="0" dirty="0" smtClean="0">
                <a:latin typeface="Arial" panose="020B0604020202020204" pitchFamily="34" charset="0"/>
                <a:cs typeface="Arial" panose="020B0604020202020204" pitchFamily="34" charset="0"/>
              </a:rPr>
              <a:t>5-</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29896290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Comparison">
    <p:bg>
      <p:bgPr>
        <a:solidFill>
          <a:srgbClr val="F2F2F2"/>
        </a:solidFill>
        <a:effectLst/>
      </p:bgPr>
    </p:bg>
    <p:spTree>
      <p:nvGrpSpPr>
        <p:cNvPr id="1" name=""/>
        <p:cNvGrpSpPr/>
        <p:nvPr/>
      </p:nvGrpSpPr>
      <p:grpSpPr>
        <a:xfrm>
          <a:off x="0" y="0"/>
          <a:ext cx="0" cy="0"/>
          <a:chOff x="0" y="0"/>
          <a:chExt cx="0" cy="0"/>
        </a:xfrm>
      </p:grpSpPr>
      <p:sp>
        <p:nvSpPr>
          <p:cNvPr id="10" name="Footer Placeholder 4"/>
          <p:cNvSpPr>
            <a:spLocks noGrp="1"/>
          </p:cNvSpPr>
          <p:nvPr>
            <p:ph type="ftr" sz="quarter" idx="10"/>
          </p:nvPr>
        </p:nvSpPr>
        <p:spPr>
          <a:xfrm>
            <a:off x="2005492" y="6248400"/>
            <a:ext cx="8229600" cy="304800"/>
          </a:xfrm>
        </p:spPr>
        <p:txBody>
          <a:bodyPr vert="horz" lIns="91440" tIns="45720" rIns="91440" bIns="45720" rtlCol="0" anchor="ctr"/>
          <a:lstStyle>
            <a:lvl1pPr>
              <a:defRPr lang="en-US" smtClean="0">
                <a:solidFill>
                  <a:srgbClr val="000A1E"/>
                </a:solidFill>
                <a:cs typeface="Arial" panose="020B0604020202020204" pitchFamily="34" charset="0"/>
              </a:defRPr>
            </a:lvl1pPr>
          </a:lstStyle>
          <a:p>
            <a:r>
              <a:rPr lang="en-US" dirty="0" smtClean="0"/>
              <a:t>Copyright © 2017 Pearson Education, Inc.</a:t>
            </a:r>
            <a:endParaRPr lang="en-US" dirty="0"/>
          </a:p>
        </p:txBody>
      </p:sp>
      <p:sp>
        <p:nvSpPr>
          <p:cNvPr id="11" name="TextBox 10"/>
          <p:cNvSpPr txBox="1"/>
          <p:nvPr/>
        </p:nvSpPr>
        <p:spPr>
          <a:xfrm>
            <a:off x="10160000" y="6248401"/>
            <a:ext cx="1219200" cy="307777"/>
          </a:xfrm>
          <a:prstGeom prst="rect">
            <a:avLst/>
          </a:prstGeom>
          <a:noFill/>
        </p:spPr>
        <p:txBody>
          <a:bodyPr wrap="square" rtlCol="0">
            <a:spAutoFit/>
          </a:bodyPr>
          <a:lstStyle/>
          <a:p>
            <a:pPr algn="r"/>
            <a:r>
              <a:rPr lang="en-US" sz="1400" dirty="0" smtClean="0">
                <a:latin typeface="Arial" panose="020B0604020202020204" pitchFamily="34" charset="0"/>
                <a:cs typeface="Arial" panose="020B0604020202020204" pitchFamily="34" charset="0"/>
              </a:rPr>
              <a:t>5-</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962054007"/>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Comparison">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097280"/>
          </a:xfrm>
          <a:solidFill>
            <a:srgbClr val="FAF1BC"/>
          </a:solidFill>
          <a:ln w="12700">
            <a:solidFill>
              <a:schemeClr val="tx1"/>
            </a:solidFill>
          </a:ln>
        </p:spPr>
        <p:txBody>
          <a:bodyPr anchor="ctr"/>
          <a:lstStyle>
            <a:lvl1pPr>
              <a:defRPr lang="en-US"/>
            </a:lvl1pPr>
          </a:lstStyle>
          <a:p>
            <a:pPr lvl="0"/>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2928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ext Placeholder 4"/>
          <p:cNvSpPr>
            <a:spLocks noGrp="1"/>
          </p:cNvSpPr>
          <p:nvPr>
            <p:ph type="body" sz="quarter" idx="3"/>
          </p:nvPr>
        </p:nvSpPr>
        <p:spPr>
          <a:xfrm>
            <a:off x="6172200" y="2505074"/>
            <a:ext cx="5183188" cy="11068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Footer Placeholder 4"/>
          <p:cNvSpPr>
            <a:spLocks noGrp="1"/>
          </p:cNvSpPr>
          <p:nvPr>
            <p:ph type="ftr" sz="quarter" idx="10"/>
          </p:nvPr>
        </p:nvSpPr>
        <p:spPr>
          <a:xfrm>
            <a:off x="1992245"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a:t>
            </a:r>
            <a:endParaRPr lang="en-US" dirty="0"/>
          </a:p>
        </p:txBody>
      </p:sp>
      <p:sp>
        <p:nvSpPr>
          <p:cNvPr id="11" name="TextBox 10"/>
          <p:cNvSpPr txBox="1"/>
          <p:nvPr/>
        </p:nvSpPr>
        <p:spPr>
          <a:xfrm>
            <a:off x="10160000" y="6248401"/>
            <a:ext cx="1219200" cy="307777"/>
          </a:xfrm>
          <a:prstGeom prst="rect">
            <a:avLst/>
          </a:prstGeom>
          <a:noFill/>
        </p:spPr>
        <p:txBody>
          <a:bodyPr wrap="square" rtlCol="0">
            <a:spAutoFit/>
          </a:bodyPr>
          <a:lstStyle/>
          <a:p>
            <a:pPr algn="r"/>
            <a:r>
              <a:rPr lang="en-US" sz="1400" dirty="0" smtClean="0">
                <a:latin typeface="Arial" panose="020B0604020202020204" pitchFamily="34" charset="0"/>
                <a:cs typeface="Arial" panose="020B0604020202020204" pitchFamily="34" charset="0"/>
              </a:rPr>
              <a:t>5-</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08595225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and Contentch1">
    <p:bg>
      <p:bgPr>
        <a:solidFill>
          <a:srgbClr val="F2F2F2"/>
        </a:solidFill>
        <a:effectLst/>
      </p:bgPr>
    </p:bg>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xfrm>
            <a:off x="1892300" y="6248400"/>
            <a:ext cx="8432800" cy="304800"/>
          </a:xfrm>
        </p:spPr>
        <p:txBody>
          <a:bodyPr/>
          <a:lstStyle>
            <a:lvl1pPr>
              <a:defRPr/>
            </a:lvl1pPr>
          </a:lstStyle>
          <a:p>
            <a:r>
              <a:rPr lang="en-US" dirty="0" smtClean="0"/>
              <a:t>Copyright © 2017 Pearson Education, Inc.</a:t>
            </a:r>
            <a:endParaRPr lang="en-US" dirty="0"/>
          </a:p>
        </p:txBody>
      </p:sp>
      <p:pic>
        <p:nvPicPr>
          <p:cNvPr id="4" name="Picture 4" descr="disclaimer"/>
          <p:cNvPicPr>
            <a:picLocks noChangeAspect="1" noChangeArrowheads="1"/>
          </p:cNvPicPr>
          <p:nvPr/>
        </p:nvPicPr>
        <p:blipFill>
          <a:blip r:embed="rId2" cstate="print"/>
          <a:srcRect/>
          <a:stretch>
            <a:fillRect/>
          </a:stretch>
        </p:blipFill>
        <p:spPr bwMode="auto">
          <a:xfrm>
            <a:off x="2286000" y="1447801"/>
            <a:ext cx="7467600" cy="2265363"/>
          </a:xfrm>
          <a:prstGeom prst="rect">
            <a:avLst/>
          </a:prstGeom>
          <a:noFill/>
          <a:ln w="9525">
            <a:noFill/>
            <a:miter lim="800000"/>
            <a:headEnd/>
            <a:tailEnd/>
          </a:ln>
        </p:spPr>
      </p:pic>
      <p:pic>
        <p:nvPicPr>
          <p:cNvPr id="5" name="Picture 4"/>
          <p:cNvPicPr>
            <a:picLocks noChangeAspect="1"/>
          </p:cNvPicPr>
          <p:nvPr/>
        </p:nvPicPr>
        <p:blipFill>
          <a:blip r:embed="rId3" cstate="print"/>
          <a:stretch>
            <a:fillRect/>
          </a:stretch>
        </p:blipFill>
        <p:spPr>
          <a:xfrm>
            <a:off x="2922714" y="3820012"/>
            <a:ext cx="6943725" cy="1457325"/>
          </a:xfrm>
          <a:prstGeom prst="rect">
            <a:avLst/>
          </a:prstGeom>
        </p:spPr>
      </p:pic>
    </p:spTree>
    <p:extLst>
      <p:ext uri="{BB962C8B-B14F-4D97-AF65-F5344CB8AC3E}">
        <p14:creationId xmlns="" xmlns:p14="http://schemas.microsoft.com/office/powerpoint/2010/main" val="281605925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7" name="Freeform 6"/>
          <p:cNvSpPr/>
          <p:nvPr/>
        </p:nvSpPr>
        <p:spPr>
          <a:xfrm>
            <a:off x="-4233" y="5579166"/>
            <a:ext cx="4766733" cy="1265583"/>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latin typeface="Arial" panose="020B0604020202020204" pitchFamily="34" charset="0"/>
            </a:endParaRPr>
          </a:p>
        </p:txBody>
      </p:sp>
      <p:sp>
        <p:nvSpPr>
          <p:cNvPr id="8" name="Freeform 7"/>
          <p:cNvSpPr/>
          <p:nvPr/>
        </p:nvSpPr>
        <p:spPr>
          <a:xfrm>
            <a:off x="13758" y="5579166"/>
            <a:ext cx="12194117" cy="1308651"/>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rgbClr val="FFDB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latin typeface="Arial" panose="020B0604020202020204" pitchFamily="34" charset="0"/>
            </a:endParaRPr>
          </a:p>
        </p:txBody>
      </p:sp>
      <p:sp>
        <p:nvSpPr>
          <p:cNvPr id="1028" name="Title Placeholder 1"/>
          <p:cNvSpPr>
            <a:spLocks noGrp="1"/>
          </p:cNvSpPr>
          <p:nvPr>
            <p:ph type="title"/>
          </p:nvPr>
        </p:nvSpPr>
        <p:spPr bwMode="auto">
          <a:xfrm>
            <a:off x="857894" y="365125"/>
            <a:ext cx="10515600" cy="1097280"/>
          </a:xfrm>
          <a:prstGeom prst="rect">
            <a:avLst/>
          </a:prstGeom>
          <a:solidFill>
            <a:srgbClr val="FAF1BC"/>
          </a:solidFill>
          <a:ln w="12700">
            <a:solidFill>
              <a:schemeClr val="tx1"/>
            </a:solidFill>
          </a:ln>
          <a:extLst/>
        </p:spPr>
        <p:txBody>
          <a:bodyPr anchor="ctr"/>
          <a:lstStyle/>
          <a:p>
            <a:pPr lvl="0"/>
            <a:r>
              <a:rPr lang="en-US" smtClean="0"/>
              <a:t>Click to edit Master title style</a:t>
            </a:r>
            <a:endParaRPr lang="en-US" dirty="0" smtClean="0"/>
          </a:p>
        </p:txBody>
      </p:sp>
      <p:sp>
        <p:nvSpPr>
          <p:cNvPr id="1029" name="Text Placeholder 2"/>
          <p:cNvSpPr>
            <a:spLocks noGrp="1"/>
          </p:cNvSpPr>
          <p:nvPr>
            <p:ph type="body" idx="1"/>
          </p:nvPr>
        </p:nvSpPr>
        <p:spPr bwMode="auto">
          <a:xfrm>
            <a:off x="868622" y="1551954"/>
            <a:ext cx="10515600" cy="3944388"/>
          </a:xfrm>
          <a:prstGeom prst="rect">
            <a:avLst/>
          </a:prstGeom>
          <a:solidFill>
            <a:srgbClr val="FFFFFF"/>
          </a:solidFill>
          <a:ln>
            <a:noFill/>
          </a:ln>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3"/>
            <a:r>
              <a:rPr lang="en-US" smtClean="0"/>
              <a:t>Second level</a:t>
            </a:r>
          </a:p>
          <a:p>
            <a:pPr lvl="4"/>
            <a:r>
              <a:rPr lang="en-US" smtClean="0"/>
              <a:t>Third level</a:t>
            </a:r>
          </a:p>
        </p:txBody>
      </p:sp>
      <p:sp>
        <p:nvSpPr>
          <p:cNvPr id="5" name="Footer Placeholder 4"/>
          <p:cNvSpPr>
            <a:spLocks noGrp="1"/>
          </p:cNvSpPr>
          <p:nvPr>
            <p:ph type="ftr" sz="quarter" idx="3"/>
          </p:nvPr>
        </p:nvSpPr>
        <p:spPr>
          <a:xfrm>
            <a:off x="1977723" y="6248400"/>
            <a:ext cx="8229600" cy="304800"/>
          </a:xfrm>
          <a:prstGeom prst="rect">
            <a:avLst/>
          </a:prstGeom>
        </p:spPr>
        <p:txBody>
          <a:bodyPr vert="horz" lIns="91440" tIns="45720" rIns="91440" bIns="45720" rtlCol="0" anchor="ctr"/>
          <a:lstStyle>
            <a:lvl1pPr algn="ctr">
              <a:defRPr sz="1000" cap="none" spc="200" baseline="0">
                <a:solidFill>
                  <a:schemeClr val="tx1"/>
                </a:solidFill>
                <a:latin typeface="Arial" panose="020B0604020202020204" pitchFamily="34" charset="0"/>
                <a:cs typeface="Arial" charset="0"/>
              </a:defRPr>
            </a:lvl1pPr>
          </a:lstStyle>
          <a:p>
            <a:r>
              <a:rPr lang="en-US" dirty="0" smtClean="0"/>
              <a:t>Copyright © 2017 Pearson Education, Inc.</a:t>
            </a:r>
            <a:endParaRPr lang="en-US" dirty="0"/>
          </a:p>
        </p:txBody>
      </p:sp>
      <p:pic>
        <p:nvPicPr>
          <p:cNvPr id="3" name="Picture 2"/>
          <p:cNvPicPr preferRelativeResize="0">
            <a:picLocks/>
          </p:cNvPicPr>
          <p:nvPr/>
        </p:nvPicPr>
        <p:blipFill>
          <a:blip r:embed="rId8" cstate="print"/>
          <a:stretch>
            <a:fillRect/>
          </a:stretch>
        </p:blipFill>
        <p:spPr>
          <a:xfrm>
            <a:off x="1977723" y="5891630"/>
            <a:ext cx="8321040" cy="274320"/>
          </a:xfrm>
          <a:prstGeom prst="rect">
            <a:avLst/>
          </a:prstGeom>
        </p:spPr>
      </p:pic>
    </p:spTree>
    <p:extLst>
      <p:ext uri="{BB962C8B-B14F-4D97-AF65-F5344CB8AC3E}">
        <p14:creationId xmlns="" xmlns:p14="http://schemas.microsoft.com/office/powerpoint/2010/main" val="987556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iming>
    <p:tnLst>
      <p:par>
        <p:cTn id="1" dur="indefinite" restart="never" nodeType="tmRoot"/>
      </p:par>
    </p:tnLst>
  </p:timing>
  <p:hf sldNum="0" hdr="0" dt="0"/>
  <p:txStyles>
    <p:titleStyle>
      <a:lvl1pPr algn="l" defTabSz="114300" rtl="0" eaLnBrk="1" fontAlgn="base" hangingPunct="1">
        <a:spcBef>
          <a:spcPct val="0"/>
        </a:spcBef>
        <a:spcAft>
          <a:spcPct val="0"/>
        </a:spcAft>
        <a:defRPr lang="en-US" sz="3600" kern="1200" cap="none" dirty="0" smtClean="0">
          <a:solidFill>
            <a:schemeClr val="tx1"/>
          </a:solidFill>
          <a:latin typeface="Arial" pitchFamily="34" charset="0"/>
          <a:ea typeface="+mn-ea"/>
          <a:cs typeface="Arial" panose="020B0604020202020204" pitchFamily="34" charset="0"/>
        </a:defRPr>
      </a:lvl1pPr>
      <a:lvl2pPr algn="l" rtl="0" eaLnBrk="1" fontAlgn="base" hangingPunct="1">
        <a:spcBef>
          <a:spcPct val="0"/>
        </a:spcBef>
        <a:spcAft>
          <a:spcPct val="0"/>
        </a:spcAft>
        <a:defRPr sz="3200">
          <a:solidFill>
            <a:schemeClr val="tx1"/>
          </a:solidFill>
          <a:latin typeface="Helvetica" pitchFamily="34" charset="0"/>
        </a:defRPr>
      </a:lvl2pPr>
      <a:lvl3pPr algn="l" rtl="0" eaLnBrk="1" fontAlgn="base" hangingPunct="1">
        <a:spcBef>
          <a:spcPct val="0"/>
        </a:spcBef>
        <a:spcAft>
          <a:spcPct val="0"/>
        </a:spcAft>
        <a:defRPr sz="3200">
          <a:solidFill>
            <a:schemeClr val="tx1"/>
          </a:solidFill>
          <a:latin typeface="Helvetica" pitchFamily="34" charset="0"/>
        </a:defRPr>
      </a:lvl3pPr>
      <a:lvl4pPr algn="l" rtl="0" eaLnBrk="1" fontAlgn="base" hangingPunct="1">
        <a:spcBef>
          <a:spcPct val="0"/>
        </a:spcBef>
        <a:spcAft>
          <a:spcPct val="0"/>
        </a:spcAft>
        <a:defRPr sz="3200">
          <a:solidFill>
            <a:schemeClr val="tx1"/>
          </a:solidFill>
          <a:latin typeface="Helvetica" pitchFamily="34" charset="0"/>
        </a:defRPr>
      </a:lvl4pPr>
      <a:lvl5pPr algn="l" rtl="0" eaLnBrk="1" fontAlgn="base" hangingPunct="1">
        <a:spcBef>
          <a:spcPct val="0"/>
        </a:spcBef>
        <a:spcAft>
          <a:spcPct val="0"/>
        </a:spcAft>
        <a:defRPr sz="3200">
          <a:solidFill>
            <a:schemeClr val="tx1"/>
          </a:solidFill>
          <a:latin typeface="Helvetica" pitchFamily="34" charset="0"/>
        </a:defRPr>
      </a:lvl5pPr>
      <a:lvl6pPr marL="457200" algn="l" rtl="0" eaLnBrk="1" fontAlgn="base" hangingPunct="1">
        <a:spcBef>
          <a:spcPct val="0"/>
        </a:spcBef>
        <a:spcAft>
          <a:spcPct val="0"/>
        </a:spcAft>
        <a:defRPr sz="2800">
          <a:solidFill>
            <a:schemeClr val="tx1"/>
          </a:solidFill>
          <a:latin typeface="Franklin Gothic Medium" pitchFamily="34" charset="0"/>
        </a:defRPr>
      </a:lvl6pPr>
      <a:lvl7pPr marL="914400" algn="l" rtl="0" eaLnBrk="1" fontAlgn="base" hangingPunct="1">
        <a:spcBef>
          <a:spcPct val="0"/>
        </a:spcBef>
        <a:spcAft>
          <a:spcPct val="0"/>
        </a:spcAft>
        <a:defRPr sz="2800">
          <a:solidFill>
            <a:schemeClr val="tx1"/>
          </a:solidFill>
          <a:latin typeface="Franklin Gothic Medium" pitchFamily="34" charset="0"/>
        </a:defRPr>
      </a:lvl7pPr>
      <a:lvl8pPr marL="1371600" algn="l" rtl="0" eaLnBrk="1" fontAlgn="base" hangingPunct="1">
        <a:spcBef>
          <a:spcPct val="0"/>
        </a:spcBef>
        <a:spcAft>
          <a:spcPct val="0"/>
        </a:spcAft>
        <a:defRPr sz="2800">
          <a:solidFill>
            <a:schemeClr val="tx1"/>
          </a:solidFill>
          <a:latin typeface="Franklin Gothic Medium" pitchFamily="34" charset="0"/>
        </a:defRPr>
      </a:lvl8pPr>
      <a:lvl9pPr marL="1828800" algn="l" rtl="0" eaLnBrk="1" fontAlgn="base" hangingPunct="1">
        <a:spcBef>
          <a:spcPct val="0"/>
        </a:spcBef>
        <a:spcAft>
          <a:spcPct val="0"/>
        </a:spcAft>
        <a:defRPr sz="2800">
          <a:solidFill>
            <a:schemeClr val="tx1"/>
          </a:solidFill>
          <a:latin typeface="Franklin Gothic Medium" pitchFamily="34" charset="0"/>
        </a:defRPr>
      </a:lvl9pPr>
    </p:titleStyle>
    <p:bodyStyle>
      <a:lvl1pPr marL="225425" indent="-225425" algn="l" rtl="0" eaLnBrk="1" fontAlgn="base" hangingPunct="1">
        <a:spcBef>
          <a:spcPts val="800"/>
        </a:spcBef>
        <a:spcAft>
          <a:spcPct val="0"/>
        </a:spcAft>
        <a:buFont typeface="Arial" pitchFamily="34" charset="0"/>
        <a:buChar char="•"/>
        <a:defRPr sz="2800" kern="1200">
          <a:solidFill>
            <a:schemeClr val="tx1"/>
          </a:solidFill>
          <a:latin typeface="Arial" pitchFamily="34" charset="0"/>
          <a:ea typeface="+mn-ea"/>
          <a:cs typeface="Arial" pitchFamily="34" charset="0"/>
        </a:defRPr>
      </a:lvl1pPr>
      <a:lvl2pPr marL="234950" indent="-234950" algn="l" rtl="0" eaLnBrk="1" fontAlgn="base" hangingPunct="1">
        <a:spcBef>
          <a:spcPts val="300"/>
        </a:spcBef>
        <a:spcAft>
          <a:spcPct val="0"/>
        </a:spcAft>
        <a:buClr>
          <a:srgbClr val="000A1E"/>
        </a:buClr>
        <a:buFont typeface="Arial" pitchFamily="34" charset="0"/>
        <a:buChar char="•"/>
        <a:tabLst/>
        <a:defRPr sz="2800" kern="1200">
          <a:solidFill>
            <a:schemeClr val="tx1"/>
          </a:solidFill>
          <a:latin typeface="Arial" pitchFamily="34" charset="0"/>
          <a:ea typeface="+mn-ea"/>
          <a:cs typeface="Arial" pitchFamily="34" charset="0"/>
        </a:defRPr>
      </a:lvl2pPr>
      <a:lvl3pPr marL="463550" indent="-225425" algn="l" rtl="0" eaLnBrk="1" fontAlgn="base" hangingPunct="1">
        <a:spcBef>
          <a:spcPts val="300"/>
        </a:spcBef>
        <a:spcAft>
          <a:spcPct val="0"/>
        </a:spcAft>
        <a:buClr>
          <a:srgbClr val="000A1E"/>
        </a:buClr>
        <a:buFont typeface="Arial" pitchFamily="34" charset="0"/>
        <a:buChar char="•"/>
        <a:defRPr sz="2800" kern="1200">
          <a:solidFill>
            <a:schemeClr val="tx1"/>
          </a:solidFill>
          <a:latin typeface="Arial" pitchFamily="34" charset="0"/>
          <a:ea typeface="+mn-ea"/>
          <a:cs typeface="Arial" pitchFamily="34" charset="0"/>
        </a:defRPr>
      </a:lvl3pPr>
      <a:lvl4pPr marL="622300" indent="-284163" algn="l" rtl="0" eaLnBrk="1" fontAlgn="base" hangingPunct="1">
        <a:spcBef>
          <a:spcPts val="300"/>
        </a:spcBef>
        <a:spcAft>
          <a:spcPct val="0"/>
        </a:spcAft>
        <a:buClr>
          <a:srgbClr val="000A1E"/>
        </a:buClr>
        <a:buFont typeface="Arial" panose="020B0604020202020204" pitchFamily="34" charset="0"/>
        <a:buChar char="–"/>
        <a:defRPr sz="2800" kern="1200">
          <a:solidFill>
            <a:schemeClr val="tx1"/>
          </a:solidFill>
          <a:latin typeface="Arial" pitchFamily="34" charset="0"/>
          <a:ea typeface="+mn-ea"/>
          <a:cs typeface="Arial" pitchFamily="34" charset="0"/>
        </a:defRPr>
      </a:lvl4pPr>
      <a:lvl5pPr marL="1033463" indent="-384175" algn="l" rtl="0" eaLnBrk="1" fontAlgn="base" hangingPunct="1">
        <a:spcBef>
          <a:spcPts val="300"/>
        </a:spcBef>
        <a:spcAft>
          <a:spcPct val="0"/>
        </a:spcAft>
        <a:buClr>
          <a:srgbClr val="000A1E"/>
        </a:buClr>
        <a:buFont typeface="Wingdings" panose="05000000000000000000" pitchFamily="2" charset="2"/>
        <a:buChar char="Ø"/>
        <a:defRPr sz="2800" kern="1200">
          <a:solidFill>
            <a:schemeClr val="tx1"/>
          </a:solidFill>
          <a:latin typeface="Arial" pitchFamily="34" charset="0"/>
          <a:ea typeface="+mn-ea"/>
          <a:cs typeface="Arial" pitchFamily="34" charset="0"/>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hyperlink" Target="http://bazalabs.com/how-to-use-mongodb-for-video-streaming-over-htt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intelreport.mandiant.com/Mandiant_APT1_Report.pdf"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2014538" y="3886200"/>
            <a:ext cx="8737600" cy="1219200"/>
          </a:xfrm>
        </p:spPr>
        <p:txBody>
          <a:bodyPr/>
          <a:lstStyle/>
          <a:p>
            <a:r>
              <a:rPr lang="en-US" dirty="0"/>
              <a:t>Database Processing</a:t>
            </a:r>
          </a:p>
        </p:txBody>
      </p:sp>
      <p:sp>
        <p:nvSpPr>
          <p:cNvPr id="4" name="Title 3"/>
          <p:cNvSpPr>
            <a:spLocks noGrp="1"/>
          </p:cNvSpPr>
          <p:nvPr>
            <p:ph type="title"/>
          </p:nvPr>
        </p:nvSpPr>
        <p:spPr/>
        <p:txBody>
          <a:bodyPr/>
          <a:lstStyle/>
          <a:p>
            <a:r>
              <a:rPr lang="en-US" dirty="0" smtClean="0"/>
              <a:t>Chapter 5</a:t>
            </a:r>
            <a:endParaRPr lang="en-US" dirty="0"/>
          </a:p>
        </p:txBody>
      </p:sp>
    </p:spTree>
    <p:extLst>
      <p:ext uri="{BB962C8B-B14F-4D97-AF65-F5344CB8AC3E}">
        <p14:creationId xmlns="" xmlns:p14="http://schemas.microsoft.com/office/powerpoint/2010/main" val="38329926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a Database</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grpSp>
        <p:nvGrpSpPr>
          <p:cNvPr id="6" name="Group 4"/>
          <p:cNvGrpSpPr>
            <a:grpSpLocks noChangeAspect="1"/>
          </p:cNvGrpSpPr>
          <p:nvPr/>
        </p:nvGrpSpPr>
        <p:grpSpPr bwMode="auto">
          <a:xfrm>
            <a:off x="3325813" y="1847850"/>
            <a:ext cx="5694362" cy="3295650"/>
            <a:chOff x="2095" y="1164"/>
            <a:chExt cx="3587" cy="2076"/>
          </a:xfrm>
        </p:grpSpPr>
        <p:sp>
          <p:nvSpPr>
            <p:cNvPr id="7" name="AutoShape 3"/>
            <p:cNvSpPr>
              <a:spLocks noChangeAspect="1" noChangeArrowheads="1" noTextEdit="1"/>
            </p:cNvSpPr>
            <p:nvPr/>
          </p:nvSpPr>
          <p:spPr bwMode="auto">
            <a:xfrm>
              <a:off x="2095" y="1164"/>
              <a:ext cx="3587" cy="20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6149"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095" y="1164"/>
              <a:ext cx="3604" cy="20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 xmlns:p14="http://schemas.microsoft.com/office/powerpoint/2010/main" val="41937268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57" y="748365"/>
            <a:ext cx="3025148" cy="1836573"/>
          </a:xfrm>
        </p:spPr>
        <p:txBody>
          <a:bodyPr/>
          <a:lstStyle/>
          <a:p>
            <a:r>
              <a:rPr lang="en-US" dirty="0">
                <a:latin typeface="Arial" charset="0"/>
                <a:cs typeface="Arial" charset="0"/>
              </a:rPr>
              <a:t>Example of Relationships Among Rows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grpSp>
        <p:nvGrpSpPr>
          <p:cNvPr id="6" name="Group 4"/>
          <p:cNvGrpSpPr>
            <a:grpSpLocks noChangeAspect="1"/>
          </p:cNvGrpSpPr>
          <p:nvPr/>
        </p:nvGrpSpPr>
        <p:grpSpPr bwMode="auto">
          <a:xfrm>
            <a:off x="4094166" y="605266"/>
            <a:ext cx="7231978" cy="5029200"/>
            <a:chOff x="767" y="23"/>
            <a:chExt cx="6146" cy="4274"/>
          </a:xfrm>
        </p:grpSpPr>
        <p:sp>
          <p:nvSpPr>
            <p:cNvPr id="7" name="AutoShape 3"/>
            <p:cNvSpPr>
              <a:spLocks noChangeAspect="1" noChangeArrowheads="1" noTextEdit="1"/>
            </p:cNvSpPr>
            <p:nvPr/>
          </p:nvSpPr>
          <p:spPr bwMode="auto">
            <a:xfrm>
              <a:off x="767" y="23"/>
              <a:ext cx="6146" cy="4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7173"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67" y="23"/>
              <a:ext cx="6154" cy="42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 xmlns:p14="http://schemas.microsoft.com/office/powerpoint/2010/main" val="14742990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739775" indent="-739775"/>
            <a:r>
              <a:rPr lang="en-US" dirty="0" smtClean="0"/>
              <a:t>Q3: What Is a Database Management System (DBMS)?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a:xfrm>
            <a:off x="772583" y="1521516"/>
            <a:ext cx="10515600" cy="4060134"/>
          </a:xfrm>
        </p:spPr>
        <p:txBody>
          <a:bodyPr/>
          <a:lstStyle/>
          <a:p>
            <a:pPr marL="231775" indent="-231775">
              <a:spcBef>
                <a:spcPts val="400"/>
              </a:spcBef>
              <a:buFont typeface="Arial" panose="020B0604020202020204" pitchFamily="34" charset="0"/>
              <a:buChar char="•"/>
            </a:pPr>
            <a:r>
              <a:rPr lang="en-US" dirty="0" smtClean="0"/>
              <a:t>Functions of a DBMS</a:t>
            </a:r>
          </a:p>
          <a:p>
            <a:pPr marL="1085850" indent="-514350">
              <a:spcBef>
                <a:spcPts val="400"/>
              </a:spcBef>
              <a:buFont typeface="+mj-lt"/>
              <a:buAutoNum type="arabicPeriod"/>
            </a:pPr>
            <a:r>
              <a:rPr lang="en-US" dirty="0"/>
              <a:t>Creating the Database and i</a:t>
            </a:r>
            <a:r>
              <a:rPr lang="en-US" dirty="0" smtClean="0"/>
              <a:t>ts structures</a:t>
            </a:r>
          </a:p>
          <a:p>
            <a:pPr marL="1085850" indent="-514350">
              <a:spcBef>
                <a:spcPts val="400"/>
              </a:spcBef>
              <a:buFont typeface="+mj-lt"/>
              <a:buAutoNum type="arabicPeriod"/>
            </a:pPr>
            <a:r>
              <a:rPr lang="en-US" dirty="0"/>
              <a:t>Processing the </a:t>
            </a:r>
            <a:r>
              <a:rPr lang="en-US" dirty="0" smtClean="0"/>
              <a:t>database</a:t>
            </a:r>
          </a:p>
          <a:p>
            <a:pPr marL="1085850" indent="-514350">
              <a:spcBef>
                <a:spcPts val="400"/>
              </a:spcBef>
              <a:buFont typeface="+mj-lt"/>
              <a:buAutoNum type="arabicPeriod"/>
            </a:pPr>
            <a:r>
              <a:rPr lang="en-US" dirty="0"/>
              <a:t>Administering the </a:t>
            </a:r>
            <a:r>
              <a:rPr lang="en-US" dirty="0" smtClean="0"/>
              <a:t>database</a:t>
            </a:r>
            <a:endParaRPr lang="en-US" dirty="0"/>
          </a:p>
          <a:p>
            <a:pPr marL="231775" indent="-231775">
              <a:spcBef>
                <a:spcPts val="400"/>
              </a:spcBef>
              <a:buFont typeface="Arial" panose="020B0604020202020204" pitchFamily="34" charset="0"/>
              <a:buChar char="•"/>
            </a:pPr>
            <a:r>
              <a:rPr lang="en-US" dirty="0" smtClean="0"/>
              <a:t>Licensed </a:t>
            </a:r>
            <a:r>
              <a:rPr lang="en-US" dirty="0"/>
              <a:t>from vendors </a:t>
            </a:r>
            <a:endParaRPr lang="en-US" dirty="0" smtClean="0"/>
          </a:p>
          <a:p>
            <a:pPr marL="914400" lvl="2" indent="-231775">
              <a:spcBef>
                <a:spcPts val="400"/>
              </a:spcBef>
            </a:pPr>
            <a:r>
              <a:rPr lang="en-US" dirty="0" smtClean="0"/>
              <a:t>IBM</a:t>
            </a:r>
            <a:r>
              <a:rPr lang="en-US" dirty="0"/>
              <a:t>, Microsoft, Oracle, </a:t>
            </a:r>
            <a:r>
              <a:rPr lang="en-US" dirty="0" smtClean="0"/>
              <a:t>and others</a:t>
            </a:r>
          </a:p>
          <a:p>
            <a:pPr marL="342900" indent="-334963">
              <a:spcBef>
                <a:spcPts val="400"/>
              </a:spcBef>
            </a:pPr>
            <a:r>
              <a:rPr lang="en-US" dirty="0" smtClean="0"/>
              <a:t>Open source</a:t>
            </a:r>
          </a:p>
          <a:p>
            <a:pPr marL="914400" lvl="2" indent="-334963">
              <a:spcBef>
                <a:spcPts val="400"/>
              </a:spcBef>
            </a:pPr>
            <a:r>
              <a:rPr lang="en-US" dirty="0" smtClean="0"/>
              <a:t>MySQL:  License-free </a:t>
            </a:r>
            <a:r>
              <a:rPr lang="en-US" dirty="0"/>
              <a:t>for most </a:t>
            </a:r>
            <a:r>
              <a:rPr lang="en-US" dirty="0" smtClean="0"/>
              <a:t>applications</a:t>
            </a:r>
            <a:endParaRPr lang="en-US" dirty="0"/>
          </a:p>
        </p:txBody>
      </p:sp>
    </p:spTree>
    <p:extLst>
      <p:ext uri="{BB962C8B-B14F-4D97-AF65-F5344CB8AC3E}">
        <p14:creationId xmlns="" xmlns:p14="http://schemas.microsoft.com/office/powerpoint/2010/main" val="27100869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the Database and its </a:t>
            </a:r>
            <a:r>
              <a:rPr lang="en-US" dirty="0" smtClean="0"/>
              <a:t>structures: </a:t>
            </a:r>
            <a:r>
              <a:rPr lang="en-US" dirty="0"/>
              <a:t/>
            </a:r>
            <a:br>
              <a:rPr lang="en-US" dirty="0"/>
            </a:br>
            <a:r>
              <a:rPr lang="en-US" dirty="0" smtClean="0"/>
              <a:t>Metadata</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grpSp>
        <p:nvGrpSpPr>
          <p:cNvPr id="5" name="Group 4"/>
          <p:cNvGrpSpPr>
            <a:grpSpLocks noChangeAspect="1"/>
          </p:cNvGrpSpPr>
          <p:nvPr/>
        </p:nvGrpSpPr>
        <p:grpSpPr bwMode="auto">
          <a:xfrm>
            <a:off x="1217613" y="1619250"/>
            <a:ext cx="9823407" cy="3931920"/>
            <a:chOff x="767" y="340"/>
            <a:chExt cx="6146" cy="3640"/>
          </a:xfrm>
        </p:grpSpPr>
        <p:sp>
          <p:nvSpPr>
            <p:cNvPr id="6" name="AutoShape 3"/>
            <p:cNvSpPr>
              <a:spLocks noChangeAspect="1" noChangeArrowheads="1" noTextEdit="1"/>
            </p:cNvSpPr>
            <p:nvPr/>
          </p:nvSpPr>
          <p:spPr bwMode="auto">
            <a:xfrm>
              <a:off x="767" y="340"/>
              <a:ext cx="6146" cy="36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8197"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67" y="340"/>
              <a:ext cx="6154" cy="36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 xmlns:p14="http://schemas.microsoft.com/office/powerpoint/2010/main" val="22827372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AutoShape 2"/>
          <p:cNvSpPr>
            <a:spLocks noGrp="1" noChangeArrowheads="1"/>
          </p:cNvSpPr>
          <p:nvPr>
            <p:ph type="title"/>
          </p:nvPr>
        </p:nvSpPr>
        <p:spPr/>
        <p:txBody>
          <a:bodyPr/>
          <a:lstStyle/>
          <a:p>
            <a:r>
              <a:rPr lang="en-US" dirty="0" smtClean="0">
                <a:solidFill>
                  <a:srgbClr val="191919"/>
                </a:solidFill>
                <a:latin typeface="Arial" charset="0"/>
                <a:cs typeface="Arial" charset="0"/>
              </a:rPr>
              <a:t>Processing the Database</a:t>
            </a:r>
          </a:p>
        </p:txBody>
      </p:sp>
      <p:sp>
        <p:nvSpPr>
          <p:cNvPr id="51205" name="Footer Placeholder 4"/>
          <p:cNvSpPr>
            <a:spLocks noGrp="1"/>
          </p:cNvSpPr>
          <p:nvPr>
            <p:ph type="ftr" sz="quarter" idx="10"/>
          </p:nvPr>
        </p:nvSpPr>
        <p:spPr bwMode="auto">
          <a:ln>
            <a:miter lim="800000"/>
            <a:headEnd/>
            <a:tailEnd/>
          </a:ln>
          <a:extLst/>
        </p:spPr>
        <p:txBody>
          <a:bodyPr wrap="square" numCol="1" anchor="t"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dirty="0" smtClean="0">
                <a:latin typeface="Arial" panose="020B0604020202020204" pitchFamily="34" charset="0"/>
              </a:rPr>
              <a:t>Copyright © 2017 Pearson Education, Inc.</a:t>
            </a:r>
          </a:p>
        </p:txBody>
      </p:sp>
      <p:sp>
        <p:nvSpPr>
          <p:cNvPr id="2" name="Content Placeholder 1"/>
          <p:cNvSpPr>
            <a:spLocks noGrp="1"/>
          </p:cNvSpPr>
          <p:nvPr>
            <p:ph idx="1"/>
          </p:nvPr>
        </p:nvSpPr>
        <p:spPr>
          <a:xfrm>
            <a:off x="2686051" y="1616766"/>
            <a:ext cx="6886570" cy="3660084"/>
          </a:xfrm>
        </p:spPr>
        <p:txBody>
          <a:bodyPr>
            <a:normAutofit/>
          </a:bodyPr>
          <a:lstStyle/>
          <a:p>
            <a:pPr marL="0" indent="0">
              <a:buNone/>
              <a:defRPr/>
            </a:pPr>
            <a:r>
              <a:rPr lang="en-US" sz="3200" dirty="0" smtClean="0">
                <a:solidFill>
                  <a:schemeClr val="bg2">
                    <a:lumMod val="10000"/>
                  </a:schemeClr>
                </a:solidFill>
              </a:rPr>
              <a:t>DBMS Process Operations </a:t>
            </a:r>
            <a:endParaRPr lang="en-US" sz="3200" dirty="0">
              <a:solidFill>
                <a:schemeClr val="bg2">
                  <a:lumMod val="10000"/>
                </a:schemeClr>
              </a:solidFill>
            </a:endParaRPr>
          </a:p>
          <a:p>
            <a:pPr marL="738188" lvl="1" indent="-401638">
              <a:spcBef>
                <a:spcPts val="800"/>
              </a:spcBef>
              <a:buClrTx/>
              <a:buFont typeface="+mj-lt"/>
              <a:buAutoNum type="arabicPeriod"/>
              <a:defRPr/>
            </a:pPr>
            <a:r>
              <a:rPr lang="en-US" sz="3200" dirty="0">
                <a:solidFill>
                  <a:schemeClr val="bg2">
                    <a:lumMod val="10000"/>
                  </a:schemeClr>
                </a:solidFill>
              </a:rPr>
              <a:t>Read</a:t>
            </a:r>
          </a:p>
          <a:p>
            <a:pPr marL="738188" lvl="1" indent="-401638">
              <a:spcBef>
                <a:spcPts val="800"/>
              </a:spcBef>
              <a:buClrTx/>
              <a:buFont typeface="+mj-lt"/>
              <a:buAutoNum type="arabicPeriod"/>
              <a:defRPr/>
            </a:pPr>
            <a:r>
              <a:rPr lang="en-US" sz="3200" dirty="0">
                <a:solidFill>
                  <a:schemeClr val="bg2">
                    <a:lumMod val="10000"/>
                  </a:schemeClr>
                </a:solidFill>
              </a:rPr>
              <a:t>Insert</a:t>
            </a:r>
          </a:p>
          <a:p>
            <a:pPr marL="738188" lvl="1" indent="-401638">
              <a:spcBef>
                <a:spcPts val="800"/>
              </a:spcBef>
              <a:buClrTx/>
              <a:buFont typeface="+mj-lt"/>
              <a:buAutoNum type="arabicPeriod"/>
              <a:defRPr/>
            </a:pPr>
            <a:r>
              <a:rPr lang="en-US" sz="3200" dirty="0">
                <a:solidFill>
                  <a:schemeClr val="bg2">
                    <a:lumMod val="10000"/>
                  </a:schemeClr>
                </a:solidFill>
              </a:rPr>
              <a:t>Modify</a:t>
            </a:r>
          </a:p>
          <a:p>
            <a:pPr marL="738188" lvl="1" indent="-401638">
              <a:spcBef>
                <a:spcPts val="800"/>
              </a:spcBef>
              <a:buClrTx/>
              <a:buFont typeface="+mj-lt"/>
              <a:buAutoNum type="arabicPeriod"/>
              <a:defRPr/>
            </a:pPr>
            <a:r>
              <a:rPr lang="en-US" sz="3200" dirty="0">
                <a:solidFill>
                  <a:schemeClr val="bg2">
                    <a:lumMod val="10000"/>
                  </a:schemeClr>
                </a:solidFill>
              </a:rPr>
              <a:t>Delete data</a:t>
            </a:r>
          </a:p>
          <a:p>
            <a:pPr>
              <a:defRPr/>
            </a:pPr>
            <a:endParaRPr lang="en-US" sz="32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2"/>
          <p:cNvSpPr>
            <a:spLocks noGrp="1"/>
          </p:cNvSpPr>
          <p:nvPr>
            <p:ph type="title"/>
          </p:nvPr>
        </p:nvSpPr>
        <p:spPr/>
        <p:txBody>
          <a:bodyPr/>
          <a:lstStyle/>
          <a:p>
            <a:r>
              <a:rPr lang="en-US" dirty="0"/>
              <a:t>Processing the </a:t>
            </a:r>
            <a:r>
              <a:rPr lang="en-US" dirty="0" smtClean="0"/>
              <a:t>Database with SQL</a:t>
            </a:r>
            <a:endParaRPr lang="en-US" dirty="0" smtClean="0">
              <a:latin typeface="Arial" charset="0"/>
              <a:cs typeface="Arial" charset="0"/>
            </a:endParaRPr>
          </a:p>
        </p:txBody>
      </p:sp>
      <p:sp>
        <p:nvSpPr>
          <p:cNvPr id="52228" name="Footer Placeholder 4"/>
          <p:cNvSpPr>
            <a:spLocks noGrp="1"/>
          </p:cNvSpPr>
          <p:nvPr>
            <p:ph type="ftr" sz="quarter" idx="10"/>
          </p:nvPr>
        </p:nvSpPr>
        <p:spPr bwMode="auto">
          <a:ln>
            <a:miter lim="800000"/>
            <a:headEnd/>
            <a:tailEnd/>
          </a:ln>
          <a:extLst/>
        </p:spPr>
        <p:txBody>
          <a:bodyPr wrap="square" numCol="1" anchor="t"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dirty="0" smtClean="0">
                <a:latin typeface="Arial" panose="020B0604020202020204" pitchFamily="34" charset="0"/>
              </a:rPr>
              <a:t>Copyright © 2017 Pearson Education, Inc.</a:t>
            </a:r>
          </a:p>
        </p:txBody>
      </p:sp>
      <p:sp>
        <p:nvSpPr>
          <p:cNvPr id="36867" name="Content Placeholder 1"/>
          <p:cNvSpPr>
            <a:spLocks noGrp="1"/>
          </p:cNvSpPr>
          <p:nvPr>
            <p:ph idx="1"/>
          </p:nvPr>
        </p:nvSpPr>
        <p:spPr/>
        <p:txBody>
          <a:bodyPr/>
          <a:lstStyle/>
          <a:p>
            <a:pPr marL="231775" indent="-231775" defTabSz="1333500">
              <a:lnSpc>
                <a:spcPct val="90000"/>
              </a:lnSpc>
              <a:spcAft>
                <a:spcPct val="35000"/>
              </a:spcAft>
              <a:buFont typeface="Arial" charset="0"/>
              <a:buChar char="•"/>
            </a:pPr>
            <a:r>
              <a:rPr lang="en-US" b="1" dirty="0" smtClean="0">
                <a:latin typeface="Arial" charset="0"/>
                <a:cs typeface="Arial" charset="0"/>
              </a:rPr>
              <a:t>Structured Query Language - SQL (</a:t>
            </a:r>
            <a:r>
              <a:rPr lang="en-US" dirty="0" smtClean="0">
                <a:latin typeface="Arial" charset="0"/>
                <a:cs typeface="Arial" charset="0"/>
              </a:rPr>
              <a:t>see-quell)</a:t>
            </a:r>
          </a:p>
          <a:p>
            <a:pPr marL="806450" lvl="2" indent="-342900" defTabSz="1333500">
              <a:lnSpc>
                <a:spcPct val="90000"/>
              </a:lnSpc>
              <a:spcAft>
                <a:spcPct val="15000"/>
              </a:spcAft>
              <a:buFont typeface="Arial" panose="020B0604020202020204" pitchFamily="34" charset="0"/>
              <a:buChar char="–"/>
            </a:pPr>
            <a:r>
              <a:rPr lang="en-US" dirty="0">
                <a:latin typeface="Arial" charset="0"/>
                <a:cs typeface="Arial" charset="0"/>
              </a:rPr>
              <a:t>International standard </a:t>
            </a:r>
          </a:p>
          <a:p>
            <a:pPr marL="806450" lvl="2" indent="-342900" defTabSz="1333500">
              <a:lnSpc>
                <a:spcPct val="90000"/>
              </a:lnSpc>
              <a:spcAft>
                <a:spcPct val="15000"/>
              </a:spcAft>
              <a:buFont typeface="Arial" panose="020B0604020202020204" pitchFamily="34" charset="0"/>
              <a:buChar char="–"/>
            </a:pPr>
            <a:r>
              <a:rPr lang="en-US" dirty="0">
                <a:latin typeface="Arial" charset="0"/>
                <a:cs typeface="Arial" charset="0"/>
              </a:rPr>
              <a:t>Used by </a:t>
            </a:r>
            <a:r>
              <a:rPr lang="en-US" dirty="0" smtClean="0">
                <a:latin typeface="Arial" charset="0"/>
                <a:cs typeface="Arial" charset="0"/>
              </a:rPr>
              <a:t>nearly all DBMS</a:t>
            </a:r>
          </a:p>
          <a:p>
            <a:pPr marL="0" indent="0">
              <a:buNone/>
            </a:pPr>
            <a:r>
              <a:rPr lang="en-US" dirty="0" smtClean="0"/>
              <a:t>SQL Example</a:t>
            </a:r>
          </a:p>
          <a:p>
            <a:pPr marL="857250" indent="0">
              <a:buNone/>
            </a:pPr>
            <a:r>
              <a:rPr lang="en-US" dirty="0" smtClean="0"/>
              <a:t>INSERT </a:t>
            </a:r>
            <a:r>
              <a:rPr lang="en-US" dirty="0"/>
              <a:t>INTO Student</a:t>
            </a:r>
          </a:p>
          <a:p>
            <a:pPr marL="857250" lvl="1" indent="0">
              <a:buNone/>
            </a:pPr>
            <a:r>
              <a:rPr lang="en-US" dirty="0"/>
              <a:t>([Student Number], [Student Name], HW1, HW2, MidTerm)</a:t>
            </a:r>
          </a:p>
          <a:p>
            <a:pPr marL="857250" indent="0">
              <a:buNone/>
            </a:pPr>
            <a:r>
              <a:rPr lang="sv-SE" dirty="0"/>
              <a:t>VALUES (1000, ‘Franklin, Benjamin’, 90, 95, 100</a:t>
            </a:r>
            <a:r>
              <a:rPr lang="sv-SE" dirty="0" smtClean="0"/>
              <a:t>)</a:t>
            </a:r>
            <a:endParaRPr lang="en-US" dirty="0">
              <a:latin typeface="Arial" charset="0"/>
              <a:cs typeface="Arial"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Adding a New </a:t>
            </a:r>
            <a:r>
              <a:rPr lang="en-US" dirty="0" smtClean="0"/>
              <a:t>Column to </a:t>
            </a:r>
            <a:r>
              <a:rPr lang="en-US" dirty="0"/>
              <a:t>a Table (in </a:t>
            </a:r>
            <a:r>
              <a:rPr lang="en-US" dirty="0" smtClean="0"/>
              <a:t>Access)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grpSp>
        <p:nvGrpSpPr>
          <p:cNvPr id="6" name="Group 4"/>
          <p:cNvGrpSpPr>
            <a:grpSpLocks/>
          </p:cNvGrpSpPr>
          <p:nvPr/>
        </p:nvGrpSpPr>
        <p:grpSpPr bwMode="auto">
          <a:xfrm>
            <a:off x="839962" y="1569720"/>
            <a:ext cx="10515600" cy="4168141"/>
            <a:chOff x="559" y="276"/>
            <a:chExt cx="6562" cy="3768"/>
          </a:xfrm>
        </p:grpSpPr>
        <p:sp>
          <p:nvSpPr>
            <p:cNvPr id="7" name="AutoShape 3"/>
            <p:cNvSpPr>
              <a:spLocks noChangeAspect="1" noChangeArrowheads="1" noTextEdit="1"/>
            </p:cNvSpPr>
            <p:nvPr/>
          </p:nvSpPr>
          <p:spPr bwMode="auto">
            <a:xfrm>
              <a:off x="559" y="276"/>
              <a:ext cx="6562" cy="37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9221"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59" y="276"/>
              <a:ext cx="6570" cy="3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 xmlns:p14="http://schemas.microsoft.com/office/powerpoint/2010/main" val="40247566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Administering the Database</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pPr marL="231775" indent="-231775">
              <a:buFont typeface="Arial" panose="020B0604020202020204" pitchFamily="34" charset="0"/>
              <a:buChar char="•"/>
            </a:pPr>
            <a:r>
              <a:rPr lang="en-US" dirty="0" smtClean="0"/>
              <a:t>Set </a:t>
            </a:r>
            <a:r>
              <a:rPr lang="en-US" dirty="0"/>
              <a:t>up </a:t>
            </a:r>
            <a:r>
              <a:rPr lang="en-US" dirty="0" smtClean="0"/>
              <a:t>security system, </a:t>
            </a:r>
            <a:r>
              <a:rPr lang="en-US" dirty="0"/>
              <a:t>user </a:t>
            </a:r>
            <a:r>
              <a:rPr lang="en-US" dirty="0" smtClean="0"/>
              <a:t>accounts, passwords</a:t>
            </a:r>
            <a:r>
              <a:rPr lang="en-US" dirty="0"/>
              <a:t>, permissions, </a:t>
            </a:r>
            <a:r>
              <a:rPr lang="en-US" dirty="0" smtClean="0"/>
              <a:t>limits for processing</a:t>
            </a:r>
          </a:p>
          <a:p>
            <a:pPr marL="231775" indent="-231775">
              <a:buFont typeface="Arial" panose="020B0604020202020204" pitchFamily="34" charset="0"/>
              <a:buChar char="•"/>
            </a:pPr>
            <a:r>
              <a:rPr lang="en-US" dirty="0" smtClean="0"/>
              <a:t>Limit user permissions</a:t>
            </a:r>
          </a:p>
          <a:p>
            <a:pPr marL="231775" indent="-231775">
              <a:buFont typeface="Arial" panose="020B0604020202020204" pitchFamily="34" charset="0"/>
              <a:buChar char="•"/>
            </a:pPr>
            <a:r>
              <a:rPr lang="en-US" dirty="0" smtClean="0"/>
              <a:t>Back </a:t>
            </a:r>
            <a:r>
              <a:rPr lang="en-US" dirty="0"/>
              <a:t>up </a:t>
            </a:r>
            <a:r>
              <a:rPr lang="en-US" dirty="0" smtClean="0"/>
              <a:t>database, improve </a:t>
            </a:r>
            <a:r>
              <a:rPr lang="en-US" dirty="0"/>
              <a:t>performance of database applications, </a:t>
            </a:r>
            <a:r>
              <a:rPr lang="en-US" dirty="0" smtClean="0"/>
              <a:t>remove unwanted data</a:t>
            </a:r>
          </a:p>
          <a:p>
            <a:pPr marL="457200" indent="-457200">
              <a:buFont typeface="Arial" panose="020B0604020202020204" pitchFamily="34" charset="0"/>
              <a:buChar char="•"/>
            </a:pPr>
            <a:endParaRPr lang="en-US" dirty="0"/>
          </a:p>
        </p:txBody>
      </p:sp>
    </p:spTree>
    <p:extLst>
      <p:ext uri="{BB962C8B-B14F-4D97-AF65-F5344CB8AC3E}">
        <p14:creationId xmlns="" xmlns:p14="http://schemas.microsoft.com/office/powerpoint/2010/main" val="13021915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a:t>
            </a:r>
            <a:r>
              <a:rPr lang="en-US" dirty="0" smtClean="0"/>
              <a:t>Database Administration </a:t>
            </a:r>
            <a:r>
              <a:rPr lang="en-US" dirty="0"/>
              <a:t>Tasks</a:t>
            </a:r>
            <a:r>
              <a:rPr lang="en-US" dirty="0" smtClean="0"/>
              <a:t> </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grpSp>
        <p:nvGrpSpPr>
          <p:cNvPr id="6" name="Group 4"/>
          <p:cNvGrpSpPr>
            <a:grpSpLocks/>
          </p:cNvGrpSpPr>
          <p:nvPr/>
        </p:nvGrpSpPr>
        <p:grpSpPr bwMode="auto">
          <a:xfrm>
            <a:off x="1058585" y="1512281"/>
            <a:ext cx="10058400" cy="4023360"/>
            <a:chOff x="-97" y="788"/>
            <a:chExt cx="7874" cy="2744"/>
          </a:xfrm>
        </p:grpSpPr>
        <p:sp>
          <p:nvSpPr>
            <p:cNvPr id="7" name="AutoShape 3"/>
            <p:cNvSpPr>
              <a:spLocks noChangeAspect="1" noChangeArrowheads="1" noTextEdit="1"/>
            </p:cNvSpPr>
            <p:nvPr/>
          </p:nvSpPr>
          <p:spPr bwMode="auto">
            <a:xfrm>
              <a:off x="-97" y="788"/>
              <a:ext cx="7874" cy="27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0245" name="Picture 5"/>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7" y="788"/>
              <a:ext cx="7882" cy="27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 xmlns:p14="http://schemas.microsoft.com/office/powerpoint/2010/main" val="9803170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a:t>
            </a:r>
            <a:r>
              <a:rPr lang="en-US" dirty="0" smtClean="0"/>
              <a:t>Database Administration </a:t>
            </a:r>
            <a:r>
              <a:rPr lang="en-US" dirty="0"/>
              <a:t>Tasks</a:t>
            </a:r>
            <a:r>
              <a:rPr lang="en-US" dirty="0" smtClean="0"/>
              <a:t> (cont'd</a:t>
            </a:r>
            <a:r>
              <a:rPr lang="en-US" dirty="0"/>
              <a:t>)</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grpSp>
        <p:nvGrpSpPr>
          <p:cNvPr id="6" name="Group 4"/>
          <p:cNvGrpSpPr>
            <a:grpSpLocks/>
          </p:cNvGrpSpPr>
          <p:nvPr/>
        </p:nvGrpSpPr>
        <p:grpSpPr bwMode="auto">
          <a:xfrm>
            <a:off x="1036069" y="2128567"/>
            <a:ext cx="10149840" cy="3566160"/>
            <a:chOff x="-129" y="15"/>
            <a:chExt cx="7938" cy="4290"/>
          </a:xfrm>
        </p:grpSpPr>
        <p:sp>
          <p:nvSpPr>
            <p:cNvPr id="8" name="AutoShape 3"/>
            <p:cNvSpPr>
              <a:spLocks noChangeAspect="1" noChangeArrowheads="1" noTextEdit="1"/>
            </p:cNvSpPr>
            <p:nvPr/>
          </p:nvSpPr>
          <p:spPr bwMode="auto">
            <a:xfrm>
              <a:off x="-129" y="15"/>
              <a:ext cx="7938" cy="4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1269"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9" y="15"/>
              <a:ext cx="7946" cy="42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1" name="AutoShape 7"/>
          <p:cNvSpPr>
            <a:spLocks noChangeAspect="1" noChangeArrowheads="1" noTextEdit="1"/>
          </p:cNvSpPr>
          <p:nvPr/>
        </p:nvSpPr>
        <p:spPr bwMode="auto">
          <a:xfrm>
            <a:off x="1063025" y="1574801"/>
            <a:ext cx="10058400" cy="558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4" name="Picture 3"/>
          <p:cNvPicPr>
            <a:picLocks noChangeAspect="1"/>
          </p:cNvPicPr>
          <p:nvPr/>
        </p:nvPicPr>
        <p:blipFill>
          <a:blip r:embed="rId4" cstate="print"/>
          <a:stretch>
            <a:fillRect/>
          </a:stretch>
        </p:blipFill>
        <p:spPr>
          <a:xfrm>
            <a:off x="1060267" y="1596308"/>
            <a:ext cx="10071465" cy="573074"/>
          </a:xfrm>
          <a:prstGeom prst="rect">
            <a:avLst/>
          </a:prstGeom>
        </p:spPr>
      </p:pic>
    </p:spTree>
    <p:extLst>
      <p:ext uri="{BB962C8B-B14F-4D97-AF65-F5344CB8AC3E}">
        <p14:creationId xmlns="" xmlns:p14="http://schemas.microsoft.com/office/powerpoint/2010/main" val="8271263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28600" indent="-228600"/>
            <a:r>
              <a:rPr lang="en-US" b="1" dirty="0" smtClean="0"/>
              <a:t>“We Don’t Have a Way to Track the Data About the Videos.”</a:t>
            </a:r>
            <a:endParaRPr lang="en-US" dirty="0"/>
          </a:p>
        </p:txBody>
      </p:sp>
      <p:sp>
        <p:nvSpPr>
          <p:cNvPr id="4" name="Footer Placeholder 3"/>
          <p:cNvSpPr>
            <a:spLocks noGrp="1"/>
          </p:cNvSpPr>
          <p:nvPr>
            <p:ph type="ftr" sz="quarter" idx="10"/>
          </p:nvPr>
        </p:nvSpPr>
        <p:spPr/>
        <p:txBody>
          <a:bodyPr/>
          <a:lstStyle/>
          <a:p>
            <a:r>
              <a:rPr lang="en-US" dirty="0" smtClean="0"/>
              <a:t>Copyright © 2017 Pearson Education, Inc.</a:t>
            </a:r>
            <a:endParaRPr lang="en-US" dirty="0"/>
          </a:p>
        </p:txBody>
      </p:sp>
      <p:sp>
        <p:nvSpPr>
          <p:cNvPr id="3" name="Content Placeholder 2"/>
          <p:cNvSpPr>
            <a:spLocks noGrp="1"/>
          </p:cNvSpPr>
          <p:nvPr>
            <p:ph idx="1"/>
          </p:nvPr>
        </p:nvSpPr>
        <p:spPr/>
        <p:txBody>
          <a:bodyPr/>
          <a:lstStyle/>
          <a:p>
            <a:pPr marL="233363" indent="-233363"/>
            <a:r>
              <a:rPr lang="en-IN" dirty="0" smtClean="0"/>
              <a:t>Falcon Security stores </a:t>
            </a:r>
            <a:r>
              <a:rPr lang="en-US" dirty="0" smtClean="0"/>
              <a:t>sequentially </a:t>
            </a:r>
            <a:r>
              <a:rPr lang="en-US" dirty="0"/>
              <a:t>numbered </a:t>
            </a:r>
            <a:r>
              <a:rPr lang="en-IN" dirty="0"/>
              <a:t>digital video</a:t>
            </a:r>
            <a:r>
              <a:rPr lang="en-US" dirty="0"/>
              <a:t> files </a:t>
            </a:r>
            <a:r>
              <a:rPr lang="en-US" dirty="0" smtClean="0"/>
              <a:t>in separated directories </a:t>
            </a:r>
            <a:r>
              <a:rPr lang="en-US" dirty="0"/>
              <a:t>for </a:t>
            </a:r>
            <a:r>
              <a:rPr lang="en-US" dirty="0" smtClean="0"/>
              <a:t>each client</a:t>
            </a:r>
          </a:p>
          <a:p>
            <a:r>
              <a:rPr lang="en-US" dirty="0"/>
              <a:t>Tracking down </a:t>
            </a:r>
            <a:r>
              <a:rPr lang="en-US" dirty="0" smtClean="0"/>
              <a:t>exact footage of when equipment stolen is time consuming</a:t>
            </a:r>
          </a:p>
          <a:p>
            <a:r>
              <a:rPr lang="en-US" dirty="0" smtClean="0"/>
              <a:t>Need database </a:t>
            </a:r>
            <a:r>
              <a:rPr lang="en-US" dirty="0"/>
              <a:t>to track </a:t>
            </a:r>
            <a:r>
              <a:rPr lang="en-US" dirty="0" smtClean="0"/>
              <a:t>specific video files</a:t>
            </a:r>
          </a:p>
          <a:p>
            <a:r>
              <a:rPr lang="en-US" dirty="0">
                <a:hlinkClick r:id="rId3"/>
              </a:rPr>
              <a:t>MongoDB</a:t>
            </a:r>
            <a:r>
              <a:rPr lang="en-US" dirty="0"/>
              <a:t> </a:t>
            </a:r>
            <a:r>
              <a:rPr lang="en-US" dirty="0" smtClean="0"/>
              <a:t>for </a:t>
            </a:r>
            <a:r>
              <a:rPr lang="en-US" dirty="0"/>
              <a:t>tracking video </a:t>
            </a:r>
            <a:r>
              <a:rPr lang="en-US" dirty="0" smtClean="0"/>
              <a:t>files?</a:t>
            </a:r>
            <a:endParaRPr lang="en-US" dirty="0"/>
          </a:p>
        </p:txBody>
      </p:sp>
    </p:spTree>
    <p:extLst>
      <p:ext uri="{BB962C8B-B14F-4D97-AF65-F5344CB8AC3E}">
        <p14:creationId xmlns="" xmlns:p14="http://schemas.microsoft.com/office/powerpoint/2010/main" val="19603745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862013" indent="-862013"/>
            <a:r>
              <a:rPr lang="en-US" dirty="0"/>
              <a:t>Q4: How Do Database Applications Make Databases More Useful? </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graphicFrame>
        <p:nvGraphicFramePr>
          <p:cNvPr id="6" name="Table 5"/>
          <p:cNvGraphicFramePr>
            <a:graphicFrameLocks noGrp="1"/>
          </p:cNvGraphicFramePr>
          <p:nvPr>
            <p:extLst>
              <p:ext uri="{D42A27DB-BD31-4B8C-83A1-F6EECF244321}">
                <p14:modId xmlns="" xmlns:p14="http://schemas.microsoft.com/office/powerpoint/2010/main" val="2048890720"/>
              </p:ext>
            </p:extLst>
          </p:nvPr>
        </p:nvGraphicFramePr>
        <p:xfrm>
          <a:off x="1428744" y="1691219"/>
          <a:ext cx="9386890" cy="3718980"/>
        </p:xfrm>
        <a:graphic>
          <a:graphicData uri="http://schemas.openxmlformats.org/drawingml/2006/table">
            <a:tbl>
              <a:tblPr firstRow="1" bandRow="1">
                <a:tableStyleId>{5C22544A-7EE6-4342-B048-85BDC9FD1C3A}</a:tableStyleId>
              </a:tblPr>
              <a:tblGrid>
                <a:gridCol w="3600451"/>
                <a:gridCol w="5786439"/>
              </a:tblGrid>
              <a:tr h="837608">
                <a:tc>
                  <a:txBody>
                    <a:bodyPr/>
                    <a:lstStyle/>
                    <a:p>
                      <a:r>
                        <a:rPr lang="en-US" sz="2200" b="1" i="0" u="none" strike="noStrike" kern="1200" baseline="0" dirty="0" smtClean="0">
                          <a:solidFill>
                            <a:schemeClr val="dk1"/>
                          </a:solidFill>
                          <a:latin typeface="Arial" panose="020B0604020202020204" pitchFamily="34" charset="0"/>
                          <a:ea typeface="+mn-ea"/>
                          <a:cs typeface="Arial" panose="020B0604020202020204" pitchFamily="34" charset="0"/>
                        </a:rPr>
                        <a:t>Forms </a:t>
                      </a:r>
                    </a:p>
                    <a:p>
                      <a:r>
                        <a:rPr lang="en-US" sz="2200" b="1" i="0" u="none" strike="noStrike" kern="1200" baseline="0" dirty="0" smtClean="0">
                          <a:solidFill>
                            <a:schemeClr val="dk1"/>
                          </a:solidFill>
                          <a:latin typeface="Arial" panose="020B0604020202020204" pitchFamily="34" charset="0"/>
                          <a:ea typeface="+mn-ea"/>
                          <a:cs typeface="Arial" panose="020B0604020202020204" pitchFamily="34" charset="0"/>
                        </a:rPr>
                        <a:t> </a:t>
                      </a:r>
                    </a:p>
                  </a:txBody>
                  <a:tcPr anchor="ctr">
                    <a:solidFill>
                      <a:schemeClr val="bg1"/>
                    </a:solidFill>
                  </a:tcPr>
                </a:tc>
                <a:tc>
                  <a:txBody>
                    <a:bodyPr/>
                    <a:lstStyle/>
                    <a:p>
                      <a:r>
                        <a:rPr lang="en-US" sz="2200" b="0" i="0" u="none" strike="noStrike" kern="1200" baseline="0" dirty="0" smtClean="0">
                          <a:solidFill>
                            <a:schemeClr val="dk1"/>
                          </a:solidFill>
                          <a:latin typeface="Arial" panose="020B0604020202020204" pitchFamily="34" charset="0"/>
                          <a:ea typeface="+mn-ea"/>
                          <a:cs typeface="Arial" panose="020B0604020202020204" pitchFamily="34" charset="0"/>
                        </a:rPr>
                        <a:t>View data; insert new, update existing, delete existing data.</a:t>
                      </a:r>
                      <a:endParaRPr lang="en-US" sz="2200" b="0" i="0" u="none" strike="noStrike" kern="1200" baseline="0" dirty="0">
                        <a:solidFill>
                          <a:schemeClr val="dk1"/>
                        </a:solidFill>
                        <a:latin typeface="Arial" panose="020B0604020202020204" pitchFamily="34" charset="0"/>
                        <a:ea typeface="+mn-ea"/>
                        <a:cs typeface="Arial" panose="020B0604020202020204" pitchFamily="34" charset="0"/>
                      </a:endParaRPr>
                    </a:p>
                  </a:txBody>
                  <a:tcPr>
                    <a:solidFill>
                      <a:schemeClr val="bg1"/>
                    </a:solidFill>
                  </a:tcPr>
                </a:tc>
              </a:tr>
              <a:tr h="837608">
                <a:tc>
                  <a:txBody>
                    <a:bodyPr/>
                    <a:lstStyle/>
                    <a:p>
                      <a:r>
                        <a:rPr lang="en-US" sz="2200" b="1" i="0" u="none" strike="noStrike" kern="1200" baseline="0" dirty="0" smtClean="0">
                          <a:solidFill>
                            <a:schemeClr val="dk1"/>
                          </a:solidFill>
                          <a:latin typeface="Arial" panose="020B0604020202020204" pitchFamily="34" charset="0"/>
                          <a:ea typeface="+mn-ea"/>
                          <a:cs typeface="Arial" panose="020B0604020202020204" pitchFamily="34" charset="0"/>
                        </a:rPr>
                        <a:t>Queries</a:t>
                      </a:r>
                      <a:endParaRPr lang="en-US" sz="2200" dirty="0">
                        <a:latin typeface="Arial" panose="020B0604020202020204" pitchFamily="34" charset="0"/>
                        <a:cs typeface="Arial" panose="020B0604020202020204" pitchFamily="34" charset="0"/>
                      </a:endParaRPr>
                    </a:p>
                  </a:txBody>
                  <a:tcPr anchor="ctr">
                    <a:solidFill>
                      <a:schemeClr val="accent6">
                        <a:lumMod val="90000"/>
                      </a:schemeClr>
                    </a:solidFill>
                  </a:tcPr>
                </a:tc>
                <a:tc>
                  <a:txBody>
                    <a:bodyPr/>
                    <a:lstStyle/>
                    <a:p>
                      <a:r>
                        <a:rPr lang="en-US" sz="2200" b="0" i="0" u="none" strike="noStrike" kern="1200" baseline="0" dirty="0" smtClean="0">
                          <a:solidFill>
                            <a:schemeClr val="dk1"/>
                          </a:solidFill>
                          <a:latin typeface="Arial" panose="020B0604020202020204" pitchFamily="34" charset="0"/>
                          <a:ea typeface="+mn-ea"/>
                          <a:cs typeface="Arial" panose="020B0604020202020204" pitchFamily="34" charset="0"/>
                        </a:rPr>
                        <a:t>Search based upon data values provided by user.</a:t>
                      </a:r>
                      <a:endParaRPr lang="en-US" sz="2200" dirty="0">
                        <a:latin typeface="Arial" panose="020B0604020202020204" pitchFamily="34" charset="0"/>
                        <a:cs typeface="Arial" panose="020B0604020202020204" pitchFamily="34" charset="0"/>
                      </a:endParaRPr>
                    </a:p>
                  </a:txBody>
                  <a:tcPr>
                    <a:solidFill>
                      <a:schemeClr val="accent6">
                        <a:lumMod val="90000"/>
                      </a:schemeClr>
                    </a:solidFill>
                  </a:tcPr>
                </a:tc>
              </a:tr>
              <a:tr h="837608">
                <a:tc>
                  <a:txBody>
                    <a:bodyPr/>
                    <a:lstStyle/>
                    <a:p>
                      <a:r>
                        <a:rPr lang="en-US" sz="2200" b="1" i="0" u="none" strike="noStrike" kern="1200" baseline="0" dirty="0" smtClean="0">
                          <a:solidFill>
                            <a:schemeClr val="dk1"/>
                          </a:solidFill>
                          <a:latin typeface="Arial" panose="020B0604020202020204" pitchFamily="34" charset="0"/>
                          <a:ea typeface="+mn-ea"/>
                          <a:cs typeface="Arial" panose="020B0604020202020204" pitchFamily="34" charset="0"/>
                        </a:rPr>
                        <a:t>Reports</a:t>
                      </a:r>
                      <a:endParaRPr lang="en-US" sz="2200" dirty="0">
                        <a:latin typeface="Arial" panose="020B0604020202020204" pitchFamily="34" charset="0"/>
                        <a:cs typeface="Arial" panose="020B0604020202020204" pitchFamily="34" charset="0"/>
                      </a:endParaRPr>
                    </a:p>
                  </a:txBody>
                  <a:tcPr anchor="ctr">
                    <a:solidFill>
                      <a:schemeClr val="bg1"/>
                    </a:solidFill>
                  </a:tcPr>
                </a:tc>
                <a:tc>
                  <a:txBody>
                    <a:bodyPr/>
                    <a:lstStyle/>
                    <a:p>
                      <a:r>
                        <a:rPr lang="en-US" sz="2200" b="0" i="0" u="none" strike="noStrike" kern="1200" baseline="0" dirty="0" smtClean="0">
                          <a:solidFill>
                            <a:schemeClr val="dk1"/>
                          </a:solidFill>
                          <a:latin typeface="Arial" panose="020B0604020202020204" pitchFamily="34" charset="0"/>
                          <a:ea typeface="+mn-ea"/>
                          <a:cs typeface="Arial" panose="020B0604020202020204" pitchFamily="34" charset="0"/>
                        </a:rPr>
                        <a:t>Structured presentation of data using sorting, grouping, filtering, other operations.</a:t>
                      </a:r>
                    </a:p>
                  </a:txBody>
                  <a:tcPr>
                    <a:solidFill>
                      <a:schemeClr val="bg1"/>
                    </a:solidFill>
                  </a:tcPr>
                </a:tc>
              </a:tr>
              <a:tr h="1206156">
                <a:tc>
                  <a:txBody>
                    <a:bodyPr/>
                    <a:lstStyle/>
                    <a:p>
                      <a:r>
                        <a:rPr lang="en-US" sz="2200" b="1" i="0" u="none" strike="noStrike" kern="1200" baseline="0" dirty="0" smtClean="0">
                          <a:solidFill>
                            <a:schemeClr val="dk1"/>
                          </a:solidFill>
                          <a:latin typeface="Arial" panose="020B0604020202020204" pitchFamily="34" charset="0"/>
                          <a:ea typeface="+mn-ea"/>
                          <a:cs typeface="Arial" panose="020B0604020202020204" pitchFamily="34" charset="0"/>
                        </a:rPr>
                        <a:t>Application programs</a:t>
                      </a:r>
                    </a:p>
                  </a:txBody>
                  <a:tcPr anchor="ctr">
                    <a:solidFill>
                      <a:schemeClr val="accent6">
                        <a:lumMod val="90000"/>
                      </a:schemeClr>
                    </a:solidFill>
                  </a:tcPr>
                </a:tc>
                <a:tc>
                  <a:txBody>
                    <a:bodyPr/>
                    <a:lstStyle/>
                    <a:p>
                      <a:r>
                        <a:rPr lang="en-US" sz="2200" b="0" i="0" u="none" strike="noStrike" kern="1200" baseline="0" dirty="0" smtClean="0">
                          <a:solidFill>
                            <a:schemeClr val="dk1"/>
                          </a:solidFill>
                          <a:latin typeface="Arial" panose="020B0604020202020204" pitchFamily="34" charset="0"/>
                          <a:ea typeface="+mn-ea"/>
                          <a:cs typeface="Arial" panose="020B0604020202020204" pitchFamily="34" charset="0"/>
                        </a:rPr>
                        <a:t>Provide security, data consistency, special purpose processing, e.g., handle</a:t>
                      </a:r>
                    </a:p>
                    <a:p>
                      <a:r>
                        <a:rPr lang="en-US" sz="2200" b="0" i="0" u="none" strike="noStrike" kern="1200" baseline="0" dirty="0" smtClean="0">
                          <a:solidFill>
                            <a:schemeClr val="dk1"/>
                          </a:solidFill>
                          <a:latin typeface="Arial" panose="020B0604020202020204" pitchFamily="34" charset="0"/>
                          <a:ea typeface="+mn-ea"/>
                          <a:cs typeface="Arial" panose="020B0604020202020204" pitchFamily="34" charset="0"/>
                        </a:rPr>
                        <a:t>out-of-stock situations.</a:t>
                      </a:r>
                      <a:endParaRPr lang="en-US" sz="2200" dirty="0" smtClean="0">
                        <a:latin typeface="Arial" panose="020B0604020202020204" pitchFamily="34" charset="0"/>
                        <a:cs typeface="Arial" panose="020B0604020202020204" pitchFamily="34" charset="0"/>
                      </a:endParaRPr>
                    </a:p>
                  </a:txBody>
                  <a:tcPr>
                    <a:solidFill>
                      <a:schemeClr val="accent6">
                        <a:lumMod val="90000"/>
                      </a:schemeClr>
                    </a:solidFill>
                  </a:tcPr>
                </a:tc>
              </a:tr>
            </a:tbl>
          </a:graphicData>
        </a:graphic>
      </p:graphicFrame>
    </p:spTree>
    <p:extLst>
      <p:ext uri="{BB962C8B-B14F-4D97-AF65-F5344CB8AC3E}">
        <p14:creationId xmlns="" xmlns:p14="http://schemas.microsoft.com/office/powerpoint/2010/main" val="17560723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914400" indent="-914400"/>
            <a:r>
              <a:rPr lang="en-US" dirty="0" smtClean="0"/>
              <a:t>Q4: </a:t>
            </a:r>
            <a:r>
              <a:rPr lang="en-US" dirty="0"/>
              <a:t>How Do Database Applications Make </a:t>
            </a:r>
            <a:r>
              <a:rPr lang="en-US" dirty="0" smtClean="0"/>
              <a:t>Databases More </a:t>
            </a:r>
            <a:r>
              <a:rPr lang="en-US" dirty="0"/>
              <a:t>Useful</a:t>
            </a:r>
            <a:r>
              <a:rPr lang="en-US" dirty="0" smtClean="0"/>
              <a:t>? (cont'd)</a:t>
            </a:r>
            <a:endParaRPr lang="en-US" dirty="0"/>
          </a:p>
        </p:txBody>
      </p:sp>
      <p:sp>
        <p:nvSpPr>
          <p:cNvPr id="4" name="Footer Placeholder 3"/>
          <p:cNvSpPr>
            <a:spLocks noGrp="1"/>
          </p:cNvSpPr>
          <p:nvPr>
            <p:ph type="ftr" sz="quarter" idx="10"/>
          </p:nvPr>
        </p:nvSpPr>
        <p:spPr/>
        <p:txBody>
          <a:bodyPr/>
          <a:lstStyle/>
          <a:p>
            <a:r>
              <a:rPr lang="en-US" dirty="0" smtClean="0"/>
              <a:t>Copyright © 2017 Pearson Education, Inc.</a:t>
            </a:r>
            <a:endParaRPr lang="en-US" dirty="0"/>
          </a:p>
        </p:txBody>
      </p:sp>
      <p:pic>
        <p:nvPicPr>
          <p:cNvPr id="3" name="Picture 2"/>
          <p:cNvPicPr>
            <a:picLocks noChangeAspect="1"/>
          </p:cNvPicPr>
          <p:nvPr/>
        </p:nvPicPr>
        <p:blipFill>
          <a:blip r:embed="rId3" cstate="print"/>
          <a:stretch>
            <a:fillRect/>
          </a:stretch>
        </p:blipFill>
        <p:spPr>
          <a:xfrm>
            <a:off x="1641664" y="1549324"/>
            <a:ext cx="8907384" cy="3931920"/>
          </a:xfrm>
          <a:prstGeom prst="rect">
            <a:avLst/>
          </a:prstGeom>
        </p:spPr>
      </p:pic>
    </p:spTree>
    <p:extLst>
      <p:ext uri="{BB962C8B-B14F-4D97-AF65-F5344CB8AC3E}">
        <p14:creationId xmlns="" xmlns:p14="http://schemas.microsoft.com/office/powerpoint/2010/main" val="28107992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 Student Report</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8" name="AutoShape 3"/>
          <p:cNvSpPr>
            <a:spLocks noChangeAspect="1" noChangeArrowheads="1" noTextEdit="1"/>
          </p:cNvSpPr>
          <p:nvPr/>
        </p:nvSpPr>
        <p:spPr bwMode="auto">
          <a:xfrm>
            <a:off x="1319213" y="1638300"/>
            <a:ext cx="9601200" cy="3931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4" name="Picture 3"/>
          <p:cNvPicPr>
            <a:picLocks noChangeAspect="1"/>
          </p:cNvPicPr>
          <p:nvPr/>
        </p:nvPicPr>
        <p:blipFill>
          <a:blip r:embed="rId2" cstate="print"/>
          <a:stretch>
            <a:fillRect/>
          </a:stretch>
        </p:blipFill>
        <p:spPr>
          <a:xfrm>
            <a:off x="1319213" y="1605677"/>
            <a:ext cx="9614225" cy="3944454"/>
          </a:xfrm>
          <a:prstGeom prst="rect">
            <a:avLst/>
          </a:prstGeom>
        </p:spPr>
      </p:pic>
    </p:spTree>
    <p:extLst>
      <p:ext uri="{BB962C8B-B14F-4D97-AF65-F5344CB8AC3E}">
        <p14:creationId xmlns="" xmlns:p14="http://schemas.microsoft.com/office/powerpoint/2010/main" val="23824854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Example</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grpSp>
        <p:nvGrpSpPr>
          <p:cNvPr id="9" name="Group 4"/>
          <p:cNvGrpSpPr>
            <a:grpSpLocks noChangeAspect="1"/>
          </p:cNvGrpSpPr>
          <p:nvPr/>
        </p:nvGrpSpPr>
        <p:grpSpPr bwMode="auto">
          <a:xfrm>
            <a:off x="1524000" y="1709738"/>
            <a:ext cx="3867150" cy="1600200"/>
            <a:chOff x="960" y="1077"/>
            <a:chExt cx="1824" cy="1008"/>
          </a:xfrm>
        </p:grpSpPr>
        <p:sp>
          <p:nvSpPr>
            <p:cNvPr id="10" name="AutoShape 3"/>
            <p:cNvSpPr>
              <a:spLocks noChangeAspect="1" noChangeArrowheads="1" noTextEdit="1"/>
            </p:cNvSpPr>
            <p:nvPr/>
          </p:nvSpPr>
          <p:spPr bwMode="auto">
            <a:xfrm>
              <a:off x="960" y="1077"/>
              <a:ext cx="1824" cy="10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4341"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60" y="1077"/>
              <a:ext cx="1832" cy="10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1" name="Group 8"/>
          <p:cNvGrpSpPr>
            <a:grpSpLocks noChangeAspect="1"/>
          </p:cNvGrpSpPr>
          <p:nvPr/>
        </p:nvGrpSpPr>
        <p:grpSpPr bwMode="auto">
          <a:xfrm>
            <a:off x="1122363" y="3557588"/>
            <a:ext cx="9959975" cy="1852612"/>
            <a:chOff x="707" y="2241"/>
            <a:chExt cx="6274" cy="768"/>
          </a:xfrm>
        </p:grpSpPr>
        <p:sp>
          <p:nvSpPr>
            <p:cNvPr id="12" name="AutoShape 7"/>
            <p:cNvSpPr>
              <a:spLocks noChangeAspect="1" noChangeArrowheads="1" noTextEdit="1"/>
            </p:cNvSpPr>
            <p:nvPr/>
          </p:nvSpPr>
          <p:spPr bwMode="auto">
            <a:xfrm>
              <a:off x="707" y="2241"/>
              <a:ext cx="6274" cy="7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4345" name="Picture 9"/>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07" y="2241"/>
              <a:ext cx="6282" cy="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 xmlns:p14="http://schemas.microsoft.com/office/powerpoint/2010/main" val="25931324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2"/>
          <p:cNvSpPr>
            <a:spLocks noGrp="1"/>
          </p:cNvSpPr>
          <p:nvPr>
            <p:ph type="title"/>
          </p:nvPr>
        </p:nvSpPr>
        <p:spPr/>
        <p:txBody>
          <a:bodyPr/>
          <a:lstStyle/>
          <a:p>
            <a:r>
              <a:rPr lang="en-US" dirty="0"/>
              <a:t>Browser Forms, Reports, Queries, and Applications</a:t>
            </a:r>
            <a:endParaRPr lang="en-US" dirty="0" smtClean="0">
              <a:latin typeface="Arial" charset="0"/>
              <a:cs typeface="Arial" charset="0"/>
            </a:endParaRPr>
          </a:p>
        </p:txBody>
      </p:sp>
      <p:sp>
        <p:nvSpPr>
          <p:cNvPr id="62467" name="Footer Placeholder 5"/>
          <p:cNvSpPr>
            <a:spLocks noGrp="1"/>
          </p:cNvSpPr>
          <p:nvPr>
            <p:ph type="ftr" sz="quarter" idx="10"/>
          </p:nvPr>
        </p:nvSpPr>
        <p:spPr bwMode="auto">
          <a:ln>
            <a:miter lim="800000"/>
            <a:headEnd/>
            <a:tailEnd/>
          </a:ln>
          <a:extLst/>
        </p:spPr>
        <p:txBody>
          <a:bodyPr wrap="square" numCol="1" anchor="t"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dirty="0" smtClean="0">
                <a:latin typeface="Arial" panose="020B0604020202020204" pitchFamily="34" charset="0"/>
              </a:rPr>
              <a:t>Copyright © 2017 Pearson Education, Inc.</a:t>
            </a:r>
          </a:p>
        </p:txBody>
      </p:sp>
      <p:sp>
        <p:nvSpPr>
          <p:cNvPr id="5" name="AutoShape 3"/>
          <p:cNvSpPr>
            <a:spLocks noChangeAspect="1" noChangeArrowheads="1" noTextEdit="1"/>
          </p:cNvSpPr>
          <p:nvPr/>
        </p:nvSpPr>
        <p:spPr bwMode="auto">
          <a:xfrm>
            <a:off x="1530441" y="1676806"/>
            <a:ext cx="9144000" cy="3931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a:picLocks noChangeAspect="1"/>
          </p:cNvPicPr>
          <p:nvPr/>
        </p:nvPicPr>
        <p:blipFill>
          <a:blip r:embed="rId3" cstate="print"/>
          <a:stretch>
            <a:fillRect/>
          </a:stretch>
        </p:blipFill>
        <p:spPr>
          <a:xfrm>
            <a:off x="1514459" y="1589775"/>
            <a:ext cx="9163082" cy="3944454"/>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 Creation Browser Form</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7" name="AutoShape 3"/>
          <p:cNvSpPr>
            <a:spLocks noChangeAspect="1" noChangeArrowheads="1" noTextEdit="1"/>
          </p:cNvSpPr>
          <p:nvPr/>
        </p:nvSpPr>
        <p:spPr bwMode="auto">
          <a:xfrm>
            <a:off x="919253" y="1693862"/>
            <a:ext cx="10366375" cy="3931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4" name="Picture 3"/>
          <p:cNvPicPr>
            <a:picLocks noChangeAspect="1"/>
          </p:cNvPicPr>
          <p:nvPr/>
        </p:nvPicPr>
        <p:blipFill>
          <a:blip r:embed="rId2" cstate="print"/>
          <a:stretch>
            <a:fillRect/>
          </a:stretch>
        </p:blipFill>
        <p:spPr>
          <a:xfrm>
            <a:off x="907854" y="1592823"/>
            <a:ext cx="10376291" cy="3938357"/>
          </a:xfrm>
          <a:prstGeom prst="rect">
            <a:avLst/>
          </a:prstGeom>
        </p:spPr>
      </p:pic>
    </p:spTree>
    <p:extLst>
      <p:ext uri="{BB962C8B-B14F-4D97-AF65-F5344CB8AC3E}">
        <p14:creationId xmlns="" xmlns:p14="http://schemas.microsoft.com/office/powerpoint/2010/main" val="27831021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Browser </a:t>
            </a:r>
            <a:r>
              <a:rPr lang="en-US" dirty="0" smtClean="0"/>
              <a:t>Report for SharePoint </a:t>
            </a:r>
            <a:r>
              <a:rPr lang="en-US" dirty="0"/>
              <a:t>Site</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pic>
        <p:nvPicPr>
          <p:cNvPr id="17413" name="Picture 5"/>
          <p:cNvPicPr preferRelativeResize="0">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03533" y="1616322"/>
            <a:ext cx="9144171" cy="39381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42826810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Query: User </a:t>
            </a:r>
            <a:r>
              <a:rPr lang="en-US" dirty="0" smtClean="0"/>
              <a:t>Clicks on </a:t>
            </a:r>
            <a:r>
              <a:rPr lang="en-US" dirty="0"/>
              <a:t>Video Icon to Find </a:t>
            </a:r>
            <a:r>
              <a:rPr lang="en-US" dirty="0" smtClean="0"/>
              <a:t>All Videos </a:t>
            </a:r>
            <a:r>
              <a:rPr lang="en-US" dirty="0"/>
              <a:t>from That Location</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grpSp>
        <p:nvGrpSpPr>
          <p:cNvPr id="5" name="Group 4"/>
          <p:cNvGrpSpPr>
            <a:grpSpLocks/>
          </p:cNvGrpSpPr>
          <p:nvPr/>
        </p:nvGrpSpPr>
        <p:grpSpPr bwMode="auto">
          <a:xfrm>
            <a:off x="1851829" y="1618974"/>
            <a:ext cx="8537575" cy="3931920"/>
            <a:chOff x="1151" y="256"/>
            <a:chExt cx="5378" cy="3808"/>
          </a:xfrm>
        </p:grpSpPr>
        <p:sp>
          <p:nvSpPr>
            <p:cNvPr id="6" name="AutoShape 3"/>
            <p:cNvSpPr>
              <a:spLocks noChangeAspect="1" noChangeArrowheads="1" noTextEdit="1"/>
            </p:cNvSpPr>
            <p:nvPr/>
          </p:nvSpPr>
          <p:spPr bwMode="auto">
            <a:xfrm>
              <a:off x="1151" y="256"/>
              <a:ext cx="5378" cy="38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8437"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51" y="256"/>
              <a:ext cx="5386" cy="38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 xmlns:p14="http://schemas.microsoft.com/office/powerpoint/2010/main" val="13251000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Title 2"/>
          <p:cNvSpPr>
            <a:spLocks noGrp="1"/>
          </p:cNvSpPr>
          <p:nvPr>
            <p:ph type="title"/>
          </p:nvPr>
        </p:nvSpPr>
        <p:spPr/>
        <p:txBody>
          <a:bodyPr/>
          <a:lstStyle/>
          <a:p>
            <a:pPr eaLnBrk="1" hangingPunct="1">
              <a:defRPr/>
            </a:pPr>
            <a:r>
              <a:rPr lang="en-US" dirty="0" smtClean="0">
                <a:cs typeface="Arial" charset="0"/>
              </a:rPr>
              <a:t>Multiuser Processing Lost-update Problem</a:t>
            </a:r>
          </a:p>
        </p:txBody>
      </p:sp>
      <p:sp>
        <p:nvSpPr>
          <p:cNvPr id="65541" name="Footer Placeholder 4"/>
          <p:cNvSpPr>
            <a:spLocks noGrp="1"/>
          </p:cNvSpPr>
          <p:nvPr>
            <p:ph type="ftr" sz="quarter" idx="10"/>
          </p:nvPr>
        </p:nvSpPr>
        <p:spPr bwMode="auto">
          <a:ln>
            <a:miter lim="800000"/>
            <a:headEnd/>
            <a:tailEnd/>
          </a:ln>
        </p:spPr>
        <p:txBody>
          <a:bodyPr vert="horz" wrap="square" lIns="91440" tIns="45720" rIns="91440" bIns="45720" numCol="1" rtlCol="0" anchor="t" anchorCtr="0" compatLnSpc="1">
            <a:prstTxWarp prst="textNoShape">
              <a:avLst/>
            </a:prstTxWarp>
          </a:bodyPr>
          <a:lstStyle/>
          <a:p>
            <a:pPr>
              <a:defRPr/>
            </a:pPr>
            <a:r>
              <a:rPr lang="en-US" dirty="0" smtClean="0"/>
              <a:t>Copyright © 2017 Pearson Education, Inc.</a:t>
            </a:r>
          </a:p>
        </p:txBody>
      </p:sp>
      <p:grpSp>
        <p:nvGrpSpPr>
          <p:cNvPr id="79874" name="Group 2"/>
          <p:cNvGrpSpPr>
            <a:grpSpLocks/>
          </p:cNvGrpSpPr>
          <p:nvPr/>
        </p:nvGrpSpPr>
        <p:grpSpPr bwMode="auto">
          <a:xfrm>
            <a:off x="1096434" y="1660767"/>
            <a:ext cx="9977966" cy="3880952"/>
            <a:chOff x="533400" y="1669382"/>
            <a:chExt cx="8001000" cy="4432929"/>
          </a:xfrm>
        </p:grpSpPr>
        <p:sp>
          <p:nvSpPr>
            <p:cNvPr id="13" name="Freeform 12"/>
            <p:cNvSpPr/>
            <p:nvPr/>
          </p:nvSpPr>
          <p:spPr>
            <a:xfrm>
              <a:off x="6206447" y="1995408"/>
              <a:ext cx="1981274" cy="1414542"/>
            </a:xfrm>
            <a:custGeom>
              <a:avLst/>
              <a:gdLst>
                <a:gd name="connsiteX0" fmla="*/ 0 w 1383571"/>
                <a:gd name="connsiteY0" fmla="*/ 0 h 1810385"/>
                <a:gd name="connsiteX1" fmla="*/ 1383571 w 1383571"/>
                <a:gd name="connsiteY1" fmla="*/ 0 h 1810385"/>
                <a:gd name="connsiteX2" fmla="*/ 1383571 w 1383571"/>
                <a:gd name="connsiteY2" fmla="*/ 1810385 h 1810385"/>
                <a:gd name="connsiteX3" fmla="*/ 0 w 1383571"/>
                <a:gd name="connsiteY3" fmla="*/ 1810385 h 1810385"/>
                <a:gd name="connsiteX4" fmla="*/ 0 w 1383571"/>
                <a:gd name="connsiteY4" fmla="*/ 0 h 1810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571" h="1810385">
                  <a:moveTo>
                    <a:pt x="0" y="0"/>
                  </a:moveTo>
                  <a:lnTo>
                    <a:pt x="1383571" y="0"/>
                  </a:lnTo>
                  <a:lnTo>
                    <a:pt x="1383571" y="1810385"/>
                  </a:lnTo>
                  <a:lnTo>
                    <a:pt x="0" y="1810385"/>
                  </a:lnTo>
                  <a:lnTo>
                    <a:pt x="0" y="0"/>
                  </a:lnTo>
                  <a:close/>
                </a:path>
              </a:pathLst>
            </a:custGeom>
            <a:solidFill>
              <a:schemeClr val="bg1"/>
            </a:solidFill>
            <a:ln>
              <a:solidFill>
                <a:schemeClr val="accent1"/>
              </a:solidFill>
            </a:ln>
          </p:spPr>
          <p:style>
            <a:lnRef idx="0">
              <a:schemeClr val="dk1">
                <a:alpha val="0"/>
                <a:hueOff val="0"/>
                <a:satOff val="0"/>
                <a:lumOff val="0"/>
                <a:alphaOff val="0"/>
              </a:schemeClr>
            </a:lnRef>
            <a:fillRef idx="1002">
              <a:schemeClr val="lt2"/>
            </a:fillRef>
            <a:effectRef idx="0">
              <a:schemeClr val="lt1">
                <a:alpha val="0"/>
                <a:hueOff val="0"/>
                <a:satOff val="0"/>
                <a:lumOff val="0"/>
                <a:alphaOff val="0"/>
              </a:schemeClr>
            </a:effectRef>
            <a:fontRef idx="minor">
              <a:schemeClr val="tx1">
                <a:hueOff val="0"/>
                <a:satOff val="0"/>
                <a:lumOff val="0"/>
                <a:alphaOff val="0"/>
              </a:schemeClr>
            </a:fontRef>
          </p:style>
          <p:txBody>
            <a:bodyPr lIns="49784" tIns="49784" rIns="49784" bIns="49784" spcCol="1270" anchor="b"/>
            <a:lstStyle/>
            <a:p>
              <a:pPr marL="233363" indent="-233363" defTabSz="311150">
                <a:lnSpc>
                  <a:spcPct val="90000"/>
                </a:lnSpc>
                <a:spcAft>
                  <a:spcPct val="35000"/>
                </a:spcAft>
                <a:buFont typeface="+mj-lt"/>
                <a:buAutoNum type="arabicPeriod"/>
              </a:pPr>
              <a:r>
                <a:rPr lang="en-US" sz="2000" dirty="0">
                  <a:solidFill>
                    <a:srgbClr val="000510"/>
                  </a:solidFill>
                  <a:latin typeface="Arial" panose="020B0604020202020204" pitchFamily="34" charset="0"/>
                  <a:cs typeface="Arial" panose="020B0604020202020204" pitchFamily="34" charset="0"/>
                </a:rPr>
                <a:t>Andrea proceeds to checkout. Someone will  be disappointed.</a:t>
              </a:r>
            </a:p>
          </p:txBody>
        </p:sp>
        <p:sp>
          <p:nvSpPr>
            <p:cNvPr id="4" name="Notched Right Arrow 3"/>
            <p:cNvSpPr/>
            <p:nvPr/>
          </p:nvSpPr>
          <p:spPr>
            <a:xfrm>
              <a:off x="533400" y="3199518"/>
              <a:ext cx="8001000" cy="1372658"/>
            </a:xfrm>
            <a:prstGeom prst="notchedRightArrow">
              <a:avLst/>
            </a:prstGeom>
            <a:solidFill>
              <a:srgbClr val="7030A0"/>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Freeform 4"/>
            <p:cNvSpPr/>
            <p:nvPr/>
          </p:nvSpPr>
          <p:spPr>
            <a:xfrm>
              <a:off x="536575" y="1979089"/>
              <a:ext cx="1917700" cy="1430861"/>
            </a:xfrm>
            <a:custGeom>
              <a:avLst/>
              <a:gdLst>
                <a:gd name="connsiteX0" fmla="*/ 0 w 1383571"/>
                <a:gd name="connsiteY0" fmla="*/ 0 h 1810385"/>
                <a:gd name="connsiteX1" fmla="*/ 1383571 w 1383571"/>
                <a:gd name="connsiteY1" fmla="*/ 0 h 1810385"/>
                <a:gd name="connsiteX2" fmla="*/ 1383571 w 1383571"/>
                <a:gd name="connsiteY2" fmla="*/ 1810385 h 1810385"/>
                <a:gd name="connsiteX3" fmla="*/ 0 w 1383571"/>
                <a:gd name="connsiteY3" fmla="*/ 1810385 h 1810385"/>
                <a:gd name="connsiteX4" fmla="*/ 0 w 1383571"/>
                <a:gd name="connsiteY4" fmla="*/ 0 h 1810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571" h="1810385">
                  <a:moveTo>
                    <a:pt x="0" y="0"/>
                  </a:moveTo>
                  <a:lnTo>
                    <a:pt x="1383571" y="0"/>
                  </a:lnTo>
                  <a:lnTo>
                    <a:pt x="1383571" y="1810385"/>
                  </a:lnTo>
                  <a:lnTo>
                    <a:pt x="0" y="1810385"/>
                  </a:lnTo>
                  <a:lnTo>
                    <a:pt x="0" y="0"/>
                  </a:lnTo>
                  <a:close/>
                </a:path>
              </a:pathLst>
            </a:custGeom>
            <a:solidFill>
              <a:schemeClr val="bg1"/>
            </a:solidFill>
            <a:ln>
              <a:solidFill>
                <a:schemeClr val="accent1"/>
              </a:solidFill>
            </a:ln>
          </p:spPr>
          <p:style>
            <a:lnRef idx="0">
              <a:schemeClr val="dk1">
                <a:alpha val="0"/>
                <a:hueOff val="0"/>
                <a:satOff val="0"/>
                <a:lumOff val="0"/>
                <a:alphaOff val="0"/>
              </a:schemeClr>
            </a:lnRef>
            <a:fillRef idx="1002">
              <a:schemeClr val="lt2"/>
            </a:fillRef>
            <a:effectRef idx="0">
              <a:schemeClr val="lt1">
                <a:alpha val="0"/>
                <a:hueOff val="0"/>
                <a:satOff val="0"/>
                <a:lumOff val="0"/>
                <a:alphaOff val="0"/>
              </a:schemeClr>
            </a:effectRef>
            <a:fontRef idx="minor">
              <a:schemeClr val="tx1">
                <a:hueOff val="0"/>
                <a:satOff val="0"/>
                <a:lumOff val="0"/>
                <a:alphaOff val="0"/>
              </a:schemeClr>
            </a:fontRef>
          </p:style>
          <p:txBody>
            <a:bodyPr lIns="49784" tIns="49784" rIns="49784" bIns="49784" spcCol="1270" anchor="b"/>
            <a:lstStyle/>
            <a:p>
              <a:pPr marL="233363" indent="-233363" defTabSz="311150">
                <a:lnSpc>
                  <a:spcPct val="90000"/>
                </a:lnSpc>
                <a:spcAft>
                  <a:spcPct val="35000"/>
                </a:spcAft>
                <a:buFont typeface="+mj-lt"/>
                <a:buAutoNum type="arabicPeriod"/>
                <a:defRPr/>
              </a:pPr>
              <a:r>
                <a:rPr lang="en-US" sz="2000" dirty="0" smtClean="0">
                  <a:solidFill>
                    <a:srgbClr val="000510"/>
                  </a:solidFill>
                  <a:latin typeface="Arial" panose="020B0604020202020204" pitchFamily="34" charset="0"/>
                  <a:cs typeface="Arial" panose="020B0604020202020204" pitchFamily="34" charset="0"/>
                </a:rPr>
                <a:t>Andrea </a:t>
              </a:r>
              <a:r>
                <a:rPr lang="en-US" sz="2000" dirty="0">
                  <a:solidFill>
                    <a:srgbClr val="000510"/>
                  </a:solidFill>
                  <a:latin typeface="Arial" panose="020B0604020202020204" pitchFamily="34" charset="0"/>
                  <a:cs typeface="Arial" panose="020B0604020202020204" pitchFamily="34" charset="0"/>
                </a:rPr>
                <a:t>reads </a:t>
              </a:r>
              <a:r>
                <a:rPr lang="en-US" sz="2000" dirty="0" smtClean="0">
                  <a:solidFill>
                    <a:srgbClr val="000510"/>
                  </a:solidFill>
                  <a:latin typeface="Arial" panose="020B0604020202020204" pitchFamily="34" charset="0"/>
                  <a:cs typeface="Arial" panose="020B0604020202020204" pitchFamily="34" charset="0"/>
                </a:rPr>
                <a:t>pedal record showing balance of 2 pedals.  </a:t>
              </a:r>
              <a:endParaRPr lang="en-US" sz="2000" dirty="0">
                <a:solidFill>
                  <a:srgbClr val="000510"/>
                </a:solidFill>
                <a:latin typeface="Arial" panose="020B0604020202020204" pitchFamily="34" charset="0"/>
                <a:cs typeface="Arial" panose="020B0604020202020204" pitchFamily="34" charset="0"/>
              </a:endParaRPr>
            </a:p>
          </p:txBody>
        </p:sp>
        <p:sp>
          <p:nvSpPr>
            <p:cNvPr id="6" name="Oval 5"/>
            <p:cNvSpPr/>
            <p:nvPr/>
          </p:nvSpPr>
          <p:spPr>
            <a:xfrm>
              <a:off x="1300163" y="3636520"/>
              <a:ext cx="452437" cy="453321"/>
            </a:xfrm>
            <a:prstGeom prst="ellipse">
              <a:avLst/>
            </a:prstGeom>
            <a:solidFill>
              <a:schemeClr val="accent3">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defRPr/>
              </a:pPr>
              <a:r>
                <a:rPr lang="en-US" b="1" dirty="0">
                  <a:solidFill>
                    <a:schemeClr val="tx1"/>
                  </a:solidFill>
                  <a:latin typeface="Arial" panose="020B0604020202020204" pitchFamily="34" charset="0"/>
                  <a:cs typeface="Arial" panose="020B0604020202020204" pitchFamily="34" charset="0"/>
                </a:rPr>
                <a:t>1</a:t>
              </a:r>
            </a:p>
          </p:txBody>
        </p:sp>
        <p:sp>
          <p:nvSpPr>
            <p:cNvPr id="7" name="Freeform 6"/>
            <p:cNvSpPr/>
            <p:nvPr/>
          </p:nvSpPr>
          <p:spPr>
            <a:xfrm>
              <a:off x="1731140" y="4316415"/>
              <a:ext cx="1806879" cy="1476189"/>
            </a:xfrm>
            <a:custGeom>
              <a:avLst/>
              <a:gdLst>
                <a:gd name="connsiteX0" fmla="*/ 0 w 1383571"/>
                <a:gd name="connsiteY0" fmla="*/ 0 h 1810385"/>
                <a:gd name="connsiteX1" fmla="*/ 1383571 w 1383571"/>
                <a:gd name="connsiteY1" fmla="*/ 0 h 1810385"/>
                <a:gd name="connsiteX2" fmla="*/ 1383571 w 1383571"/>
                <a:gd name="connsiteY2" fmla="*/ 1810385 h 1810385"/>
                <a:gd name="connsiteX3" fmla="*/ 0 w 1383571"/>
                <a:gd name="connsiteY3" fmla="*/ 1810385 h 1810385"/>
                <a:gd name="connsiteX4" fmla="*/ 0 w 1383571"/>
                <a:gd name="connsiteY4" fmla="*/ 0 h 1810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571" h="1810385">
                  <a:moveTo>
                    <a:pt x="0" y="0"/>
                  </a:moveTo>
                  <a:lnTo>
                    <a:pt x="1383571" y="0"/>
                  </a:lnTo>
                  <a:lnTo>
                    <a:pt x="1383571" y="1810385"/>
                  </a:lnTo>
                  <a:lnTo>
                    <a:pt x="0" y="1810385"/>
                  </a:lnTo>
                  <a:lnTo>
                    <a:pt x="0" y="0"/>
                  </a:lnTo>
                  <a:close/>
                </a:path>
              </a:pathLst>
            </a:custGeom>
            <a:solidFill>
              <a:schemeClr val="bg1"/>
            </a:solidFill>
            <a:ln>
              <a:solidFill>
                <a:schemeClr val="accent1"/>
              </a:solidFill>
            </a:ln>
          </p:spPr>
          <p:style>
            <a:lnRef idx="0">
              <a:schemeClr val="dk1">
                <a:alpha val="0"/>
                <a:hueOff val="0"/>
                <a:satOff val="0"/>
                <a:lumOff val="0"/>
                <a:alphaOff val="0"/>
              </a:schemeClr>
            </a:lnRef>
            <a:fillRef idx="1002">
              <a:schemeClr val="lt2"/>
            </a:fillRef>
            <a:effectRef idx="0">
              <a:schemeClr val="lt1">
                <a:alpha val="0"/>
                <a:hueOff val="0"/>
                <a:satOff val="0"/>
                <a:lumOff val="0"/>
                <a:alphaOff val="0"/>
              </a:schemeClr>
            </a:effectRef>
            <a:fontRef idx="minor">
              <a:schemeClr val="tx1">
                <a:hueOff val="0"/>
                <a:satOff val="0"/>
                <a:lumOff val="0"/>
                <a:alphaOff val="0"/>
              </a:schemeClr>
            </a:fontRef>
          </p:style>
          <p:txBody>
            <a:bodyPr lIns="49784" tIns="49784" rIns="49784" bIns="49784" spcCol="1270"/>
            <a:lstStyle/>
            <a:p>
              <a:pPr marL="233363" indent="-233363" defTabSz="311150">
                <a:lnSpc>
                  <a:spcPct val="90000"/>
                </a:lnSpc>
                <a:spcAft>
                  <a:spcPct val="35000"/>
                </a:spcAft>
                <a:buFont typeface="+mj-lt"/>
                <a:buAutoNum type="arabicPeriod" startAt="2"/>
                <a:defRPr/>
              </a:pPr>
              <a:r>
                <a:rPr lang="en-US" sz="2000" dirty="0" smtClean="0">
                  <a:solidFill>
                    <a:srgbClr val="000510"/>
                  </a:solidFill>
                  <a:latin typeface="Arial" panose="020B0604020202020204" pitchFamily="34" charset="0"/>
                  <a:cs typeface="Arial" panose="020B0604020202020204" pitchFamily="34" charset="0"/>
                </a:rPr>
                <a:t> Jeffrey </a:t>
              </a:r>
              <a:r>
                <a:rPr lang="en-US" sz="2000" dirty="0">
                  <a:solidFill>
                    <a:srgbClr val="000510"/>
                  </a:solidFill>
                  <a:latin typeface="Arial" panose="020B0604020202020204" pitchFamily="34" charset="0"/>
                  <a:cs typeface="Arial" panose="020B0604020202020204" pitchFamily="34" charset="0"/>
                </a:rPr>
                <a:t>reads same record showing balance of 2 </a:t>
              </a:r>
              <a:r>
                <a:rPr lang="en-US" sz="2000" dirty="0" smtClean="0">
                  <a:solidFill>
                    <a:srgbClr val="000510"/>
                  </a:solidFill>
                  <a:latin typeface="Arial" panose="020B0604020202020204" pitchFamily="34" charset="0"/>
                  <a:cs typeface="Arial" panose="020B0604020202020204" pitchFamily="34" charset="0"/>
                </a:rPr>
                <a:t>pedals.  </a:t>
              </a:r>
              <a:endParaRPr lang="en-US" sz="2000" dirty="0">
                <a:solidFill>
                  <a:srgbClr val="000510"/>
                </a:solidFill>
                <a:latin typeface="Arial" panose="020B0604020202020204" pitchFamily="34" charset="0"/>
                <a:cs typeface="Arial" panose="020B0604020202020204" pitchFamily="34" charset="0"/>
              </a:endParaRPr>
            </a:p>
          </p:txBody>
        </p:sp>
        <p:sp>
          <p:nvSpPr>
            <p:cNvPr id="8" name="Oval 7"/>
            <p:cNvSpPr/>
            <p:nvPr/>
          </p:nvSpPr>
          <p:spPr>
            <a:xfrm>
              <a:off x="2454275" y="3636520"/>
              <a:ext cx="452438" cy="453321"/>
            </a:xfrm>
            <a:prstGeom prst="ellipse">
              <a:avLst/>
            </a:prstGeom>
            <a:solidFill>
              <a:schemeClr val="accent3">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b="1" dirty="0">
                  <a:solidFill>
                    <a:schemeClr val="tx1"/>
                  </a:solidFill>
                  <a:latin typeface="Arial" panose="020B0604020202020204" pitchFamily="34" charset="0"/>
                  <a:cs typeface="Arial" panose="020B0604020202020204" pitchFamily="34" charset="0"/>
                </a:rPr>
                <a:t>2</a:t>
              </a:r>
            </a:p>
          </p:txBody>
        </p:sp>
        <p:sp>
          <p:nvSpPr>
            <p:cNvPr id="9" name="Freeform 8"/>
            <p:cNvSpPr/>
            <p:nvPr/>
          </p:nvSpPr>
          <p:spPr>
            <a:xfrm>
              <a:off x="3216749" y="1669382"/>
              <a:ext cx="1960061" cy="1758141"/>
            </a:xfrm>
            <a:custGeom>
              <a:avLst/>
              <a:gdLst>
                <a:gd name="connsiteX0" fmla="*/ 0 w 1383571"/>
                <a:gd name="connsiteY0" fmla="*/ 0 h 1810385"/>
                <a:gd name="connsiteX1" fmla="*/ 1383571 w 1383571"/>
                <a:gd name="connsiteY1" fmla="*/ 0 h 1810385"/>
                <a:gd name="connsiteX2" fmla="*/ 1383571 w 1383571"/>
                <a:gd name="connsiteY2" fmla="*/ 1810385 h 1810385"/>
                <a:gd name="connsiteX3" fmla="*/ 0 w 1383571"/>
                <a:gd name="connsiteY3" fmla="*/ 1810385 h 1810385"/>
                <a:gd name="connsiteX4" fmla="*/ 0 w 1383571"/>
                <a:gd name="connsiteY4" fmla="*/ 0 h 1810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571" h="1810385">
                  <a:moveTo>
                    <a:pt x="0" y="0"/>
                  </a:moveTo>
                  <a:lnTo>
                    <a:pt x="1383571" y="0"/>
                  </a:lnTo>
                  <a:lnTo>
                    <a:pt x="1383571" y="1810385"/>
                  </a:lnTo>
                  <a:lnTo>
                    <a:pt x="0" y="1810385"/>
                  </a:lnTo>
                  <a:lnTo>
                    <a:pt x="0" y="0"/>
                  </a:lnTo>
                  <a:close/>
                </a:path>
              </a:pathLst>
            </a:custGeom>
            <a:solidFill>
              <a:schemeClr val="bg1"/>
            </a:solidFill>
            <a:ln>
              <a:solidFill>
                <a:schemeClr val="accent1"/>
              </a:solidFill>
            </a:ln>
          </p:spPr>
          <p:style>
            <a:lnRef idx="0">
              <a:schemeClr val="dk1">
                <a:alpha val="0"/>
                <a:hueOff val="0"/>
                <a:satOff val="0"/>
                <a:lumOff val="0"/>
                <a:alphaOff val="0"/>
              </a:schemeClr>
            </a:lnRef>
            <a:fillRef idx="1002">
              <a:schemeClr val="lt2"/>
            </a:fillRef>
            <a:effectRef idx="0">
              <a:schemeClr val="lt1">
                <a:alpha val="0"/>
                <a:hueOff val="0"/>
                <a:satOff val="0"/>
                <a:lumOff val="0"/>
                <a:alphaOff val="0"/>
              </a:schemeClr>
            </a:effectRef>
            <a:fontRef idx="minor">
              <a:schemeClr val="tx1">
                <a:hueOff val="0"/>
                <a:satOff val="0"/>
                <a:lumOff val="0"/>
                <a:alphaOff val="0"/>
              </a:schemeClr>
            </a:fontRef>
          </p:style>
          <p:txBody>
            <a:bodyPr lIns="49784" tIns="49784" rIns="49784" bIns="49784" spcCol="1270" anchor="b"/>
            <a:lstStyle/>
            <a:p>
              <a:pPr marL="233363" indent="-233363" defTabSz="311150">
                <a:lnSpc>
                  <a:spcPct val="90000"/>
                </a:lnSpc>
                <a:spcAft>
                  <a:spcPct val="35000"/>
                </a:spcAft>
                <a:buFont typeface="+mj-lt"/>
                <a:buAutoNum type="arabicPeriod"/>
              </a:pPr>
              <a:r>
                <a:rPr lang="en-US" sz="2000" dirty="0">
                  <a:solidFill>
                    <a:srgbClr val="000510"/>
                  </a:solidFill>
                  <a:latin typeface="Arial" panose="020B0604020202020204" pitchFamily="34" charset="0"/>
                  <a:cs typeface="Arial" panose="020B0604020202020204" pitchFamily="34" charset="0"/>
                </a:rPr>
                <a:t>Andrea puts both in shopping baskets, but delays checking out. </a:t>
              </a:r>
            </a:p>
          </p:txBody>
        </p:sp>
        <p:sp>
          <p:nvSpPr>
            <p:cNvPr id="10" name="Oval 9"/>
            <p:cNvSpPr/>
            <p:nvPr/>
          </p:nvSpPr>
          <p:spPr>
            <a:xfrm>
              <a:off x="3922438" y="3636520"/>
              <a:ext cx="454025" cy="453321"/>
            </a:xfrm>
            <a:prstGeom prst="ellipse">
              <a:avLst/>
            </a:prstGeom>
            <a:solidFill>
              <a:schemeClr val="accent3">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defRPr/>
              </a:pPr>
              <a:r>
                <a:rPr lang="en-US" b="1" dirty="0">
                  <a:solidFill>
                    <a:schemeClr val="tx1"/>
                  </a:solidFill>
                  <a:latin typeface="Arial" panose="020B0604020202020204" pitchFamily="34" charset="0"/>
                  <a:cs typeface="Arial" panose="020B0604020202020204" pitchFamily="34" charset="0"/>
                </a:rPr>
                <a:t>3</a:t>
              </a:r>
            </a:p>
          </p:txBody>
        </p:sp>
        <p:sp>
          <p:nvSpPr>
            <p:cNvPr id="11" name="Freeform 10"/>
            <p:cNvSpPr/>
            <p:nvPr/>
          </p:nvSpPr>
          <p:spPr>
            <a:xfrm>
              <a:off x="4594143" y="4332734"/>
              <a:ext cx="1922613" cy="1769577"/>
            </a:xfrm>
            <a:custGeom>
              <a:avLst/>
              <a:gdLst>
                <a:gd name="connsiteX0" fmla="*/ 0 w 1383571"/>
                <a:gd name="connsiteY0" fmla="*/ 0 h 1810385"/>
                <a:gd name="connsiteX1" fmla="*/ 1383571 w 1383571"/>
                <a:gd name="connsiteY1" fmla="*/ 0 h 1810385"/>
                <a:gd name="connsiteX2" fmla="*/ 1383571 w 1383571"/>
                <a:gd name="connsiteY2" fmla="*/ 1810385 h 1810385"/>
                <a:gd name="connsiteX3" fmla="*/ 0 w 1383571"/>
                <a:gd name="connsiteY3" fmla="*/ 1810385 h 1810385"/>
                <a:gd name="connsiteX4" fmla="*/ 0 w 1383571"/>
                <a:gd name="connsiteY4" fmla="*/ 0 h 1810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571" h="1810385">
                  <a:moveTo>
                    <a:pt x="0" y="0"/>
                  </a:moveTo>
                  <a:lnTo>
                    <a:pt x="1383571" y="0"/>
                  </a:lnTo>
                  <a:lnTo>
                    <a:pt x="1383571" y="1810385"/>
                  </a:lnTo>
                  <a:lnTo>
                    <a:pt x="0" y="1810385"/>
                  </a:lnTo>
                  <a:lnTo>
                    <a:pt x="0" y="0"/>
                  </a:lnTo>
                  <a:close/>
                </a:path>
              </a:pathLst>
            </a:custGeom>
            <a:solidFill>
              <a:schemeClr val="bg1"/>
            </a:solidFill>
            <a:ln>
              <a:solidFill>
                <a:schemeClr val="accent1"/>
              </a:solidFill>
            </a:ln>
          </p:spPr>
          <p:style>
            <a:lnRef idx="0">
              <a:schemeClr val="dk1">
                <a:alpha val="0"/>
                <a:hueOff val="0"/>
                <a:satOff val="0"/>
                <a:lumOff val="0"/>
                <a:alphaOff val="0"/>
              </a:schemeClr>
            </a:lnRef>
            <a:fillRef idx="1002">
              <a:schemeClr val="lt2"/>
            </a:fillRef>
            <a:effectRef idx="0">
              <a:schemeClr val="lt1">
                <a:alpha val="0"/>
                <a:hueOff val="0"/>
                <a:satOff val="0"/>
                <a:lumOff val="0"/>
                <a:alphaOff val="0"/>
              </a:schemeClr>
            </a:effectRef>
            <a:fontRef idx="minor">
              <a:schemeClr val="tx1">
                <a:hueOff val="0"/>
                <a:satOff val="0"/>
                <a:lumOff val="0"/>
                <a:alphaOff val="0"/>
              </a:schemeClr>
            </a:fontRef>
          </p:style>
          <p:txBody>
            <a:bodyPr lIns="49784" tIns="49784" rIns="49784" bIns="49784" spcCol="1270"/>
            <a:lstStyle/>
            <a:p>
              <a:pPr marL="233363" indent="-233363" defTabSz="311150">
                <a:lnSpc>
                  <a:spcPct val="90000"/>
                </a:lnSpc>
                <a:spcAft>
                  <a:spcPct val="35000"/>
                </a:spcAft>
                <a:buFont typeface="+mj-lt"/>
                <a:buAutoNum type="arabicPeriod" startAt="4"/>
                <a:defRPr/>
              </a:pPr>
              <a:r>
                <a:rPr lang="en-US" sz="2000" dirty="0" smtClean="0">
                  <a:solidFill>
                    <a:srgbClr val="000510"/>
                  </a:solidFill>
                  <a:latin typeface="Arial" panose="020B0604020202020204" pitchFamily="34" charset="0"/>
                  <a:cs typeface="Arial" panose="020B0604020202020204" pitchFamily="34" charset="0"/>
                </a:rPr>
                <a:t>Jeffrey puts both in shopping basket and checks  out  before Andrea. </a:t>
              </a:r>
              <a:endParaRPr lang="en-US" sz="2000" dirty="0">
                <a:solidFill>
                  <a:srgbClr val="000510"/>
                </a:solidFill>
                <a:latin typeface="Arial" panose="020B0604020202020204" pitchFamily="34" charset="0"/>
                <a:cs typeface="Arial" panose="020B0604020202020204" pitchFamily="34" charset="0"/>
              </a:endParaRPr>
            </a:p>
          </p:txBody>
        </p:sp>
        <p:sp>
          <p:nvSpPr>
            <p:cNvPr id="12" name="Oval 11"/>
            <p:cNvSpPr/>
            <p:nvPr/>
          </p:nvSpPr>
          <p:spPr>
            <a:xfrm>
              <a:off x="5360988" y="3636520"/>
              <a:ext cx="452437" cy="453321"/>
            </a:xfrm>
            <a:prstGeom prst="ellipse">
              <a:avLst/>
            </a:prstGeom>
            <a:solidFill>
              <a:schemeClr val="accent3">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defRPr/>
              </a:pPr>
              <a:r>
                <a:rPr lang="en-US" b="1" dirty="0">
                  <a:solidFill>
                    <a:schemeClr val="tx1"/>
                  </a:solidFill>
                  <a:latin typeface="Arial" panose="020B0604020202020204" pitchFamily="34" charset="0"/>
                  <a:cs typeface="Arial" panose="020B0604020202020204" pitchFamily="34" charset="0"/>
                </a:rPr>
                <a:t>4</a:t>
              </a:r>
            </a:p>
          </p:txBody>
        </p:sp>
        <p:sp>
          <p:nvSpPr>
            <p:cNvPr id="14" name="Oval 13"/>
            <p:cNvSpPr/>
            <p:nvPr/>
          </p:nvSpPr>
          <p:spPr>
            <a:xfrm>
              <a:off x="6969556" y="3636520"/>
              <a:ext cx="452438" cy="453321"/>
            </a:xfrm>
            <a:prstGeom prst="ellipse">
              <a:avLst/>
            </a:prstGeom>
            <a:solidFill>
              <a:schemeClr val="accent3">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defRPr/>
              </a:pPr>
              <a:r>
                <a:rPr lang="en-US" b="1" dirty="0">
                  <a:solidFill>
                    <a:schemeClr val="tx1"/>
                  </a:solidFill>
                  <a:latin typeface="Arial" panose="020B0604020202020204" pitchFamily="34" charset="0"/>
                  <a:cs typeface="Arial" panose="020B0604020202020204" pitchFamily="34" charset="0"/>
                </a:rPr>
                <a:t>5</a:t>
              </a: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marL="857250" indent="-857250"/>
            <a:r>
              <a:rPr lang="en-US" dirty="0" smtClean="0"/>
              <a:t>Q7: How Can Falcon Security Benefit </a:t>
            </a:r>
            <a:r>
              <a:rPr lang="en-US" dirty="0"/>
              <a:t>f</a:t>
            </a:r>
            <a:r>
              <a:rPr lang="en-US" dirty="0" smtClean="0"/>
              <a:t>rom a Database System?</a:t>
            </a:r>
            <a:endParaRPr lang="en-US" dirty="0"/>
          </a:p>
        </p:txBody>
      </p:sp>
      <p:sp>
        <p:nvSpPr>
          <p:cNvPr id="4" name="Footer Placeholder 3"/>
          <p:cNvSpPr>
            <a:spLocks noGrp="1"/>
          </p:cNvSpPr>
          <p:nvPr>
            <p:ph type="ftr" sz="quarter" idx="10"/>
          </p:nvPr>
        </p:nvSpPr>
        <p:spPr/>
        <p:txBody>
          <a:bodyPr/>
          <a:lstStyle/>
          <a:p>
            <a:r>
              <a:rPr lang="en-US" dirty="0" smtClean="0"/>
              <a:t>Copyright © 2017 Pearson Education, Inc.</a:t>
            </a:r>
            <a:endParaRPr lang="en-US" dirty="0"/>
          </a:p>
        </p:txBody>
      </p:sp>
      <p:sp>
        <p:nvSpPr>
          <p:cNvPr id="6" name="Content Placeholder 5"/>
          <p:cNvSpPr>
            <a:spLocks noGrp="1"/>
          </p:cNvSpPr>
          <p:nvPr>
            <p:ph idx="1"/>
          </p:nvPr>
        </p:nvSpPr>
        <p:spPr/>
        <p:txBody>
          <a:bodyPr/>
          <a:lstStyle/>
          <a:p>
            <a:r>
              <a:rPr lang="en-US" dirty="0" smtClean="0"/>
              <a:t>Find </a:t>
            </a:r>
            <a:r>
              <a:rPr lang="en-US" dirty="0"/>
              <a:t>videos by querying their </a:t>
            </a:r>
            <a:r>
              <a:rPr lang="en-US" dirty="0" smtClean="0"/>
              <a:t>characteristics</a:t>
            </a:r>
          </a:p>
          <a:p>
            <a:pPr lvl="2"/>
            <a:r>
              <a:rPr lang="en-US" dirty="0" smtClean="0"/>
              <a:t>“Which </a:t>
            </a:r>
            <a:r>
              <a:rPr lang="en-US" dirty="0"/>
              <a:t>videos do we have of the Beresford Building in October 2014, shot from 3,000 feet or less?” </a:t>
            </a:r>
            <a:endParaRPr lang="en-US" dirty="0" smtClean="0"/>
          </a:p>
          <a:p>
            <a:r>
              <a:rPr lang="en-US" dirty="0" smtClean="0"/>
              <a:t>Choices</a:t>
            </a:r>
          </a:p>
          <a:p>
            <a:pPr marL="858837" lvl="2" indent="-514350">
              <a:buFont typeface="+mj-lt"/>
              <a:buAutoNum type="arabicPeriod"/>
            </a:pPr>
            <a:r>
              <a:rPr lang="en-US" dirty="0" smtClean="0"/>
              <a:t>Store videos on </a:t>
            </a:r>
            <a:r>
              <a:rPr lang="en-US" dirty="0"/>
              <a:t>a file server and keep metadata about each video in a relational </a:t>
            </a:r>
            <a:r>
              <a:rPr lang="en-US" dirty="0" smtClean="0"/>
              <a:t>database to query with SQL</a:t>
            </a:r>
          </a:p>
          <a:p>
            <a:pPr marL="858837" lvl="2" indent="-514350">
              <a:buFont typeface="+mj-lt"/>
              <a:buAutoNum type="arabicPeriod"/>
            </a:pPr>
            <a:r>
              <a:rPr lang="en-US" dirty="0" smtClean="0"/>
              <a:t>Use NoSQL </a:t>
            </a:r>
            <a:r>
              <a:rPr lang="en-US" b="1" dirty="0" smtClean="0"/>
              <a:t>MongoDB</a:t>
            </a:r>
          </a:p>
          <a:p>
            <a:pPr lvl="1"/>
            <a:endParaRPr lang="en-US" dirty="0"/>
          </a:p>
          <a:p>
            <a:pPr lvl="3"/>
            <a:endParaRPr lang="en-US" dirty="0"/>
          </a:p>
        </p:txBody>
      </p:sp>
    </p:spTree>
    <p:extLst>
      <p:ext uri="{BB962C8B-B14F-4D97-AF65-F5344CB8AC3E}">
        <p14:creationId xmlns="" xmlns:p14="http://schemas.microsoft.com/office/powerpoint/2010/main" val="2129861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Questions</a:t>
            </a:r>
          </a:p>
        </p:txBody>
      </p:sp>
      <p:sp>
        <p:nvSpPr>
          <p:cNvPr id="4" name="Footer Placeholder 3"/>
          <p:cNvSpPr>
            <a:spLocks noGrp="1"/>
          </p:cNvSpPr>
          <p:nvPr>
            <p:ph type="ftr" sz="quarter" idx="10"/>
          </p:nvPr>
        </p:nvSpPr>
        <p:spPr/>
        <p:txBody>
          <a:bodyPr/>
          <a:lstStyle/>
          <a:p>
            <a:r>
              <a:rPr lang="en-US" dirty="0" smtClean="0"/>
              <a:t>Copyright © 2017 Pearson Education, Inc.</a:t>
            </a:r>
            <a:endParaRPr lang="en-US" dirty="0"/>
          </a:p>
        </p:txBody>
      </p:sp>
      <p:sp>
        <p:nvSpPr>
          <p:cNvPr id="3" name="Content Placeholder 2"/>
          <p:cNvSpPr>
            <a:spLocks noGrp="1"/>
          </p:cNvSpPr>
          <p:nvPr>
            <p:ph idx="1"/>
          </p:nvPr>
        </p:nvSpPr>
        <p:spPr>
          <a:xfrm>
            <a:off x="814676" y="1463039"/>
            <a:ext cx="10515600" cy="4002984"/>
          </a:xfrm>
        </p:spPr>
        <p:txBody>
          <a:bodyPr/>
          <a:lstStyle/>
          <a:p>
            <a:pPr marL="0" indent="0">
              <a:buNone/>
            </a:pPr>
            <a:r>
              <a:rPr lang="en-US" dirty="0" smtClean="0"/>
              <a:t>Q1: </a:t>
            </a:r>
            <a:r>
              <a:rPr lang="en-US" dirty="0"/>
              <a:t>Why do you need to know about databases?</a:t>
            </a:r>
          </a:p>
          <a:p>
            <a:pPr marL="0" indent="0">
              <a:buNone/>
            </a:pPr>
            <a:r>
              <a:rPr lang="en-US" dirty="0" smtClean="0"/>
              <a:t>Q2: </a:t>
            </a:r>
            <a:r>
              <a:rPr lang="en-US" dirty="0"/>
              <a:t>What is a </a:t>
            </a:r>
            <a:r>
              <a:rPr lang="en-US" dirty="0" smtClean="0"/>
              <a:t>database</a:t>
            </a:r>
            <a:r>
              <a:rPr lang="en-US" dirty="0"/>
              <a:t>?</a:t>
            </a:r>
          </a:p>
          <a:p>
            <a:pPr marL="0" indent="0">
              <a:buNone/>
            </a:pPr>
            <a:r>
              <a:rPr lang="en-US" dirty="0" smtClean="0"/>
              <a:t>Q3: </a:t>
            </a:r>
            <a:r>
              <a:rPr lang="en-US" dirty="0"/>
              <a:t>What is a </a:t>
            </a:r>
            <a:r>
              <a:rPr lang="en-US" dirty="0" smtClean="0"/>
              <a:t> database </a:t>
            </a:r>
            <a:r>
              <a:rPr lang="en-US" dirty="0"/>
              <a:t>m</a:t>
            </a:r>
            <a:r>
              <a:rPr lang="en-US" dirty="0" smtClean="0"/>
              <a:t>anagement system </a:t>
            </a:r>
            <a:r>
              <a:rPr lang="en-US" dirty="0"/>
              <a:t>(DBMS)?</a:t>
            </a:r>
          </a:p>
          <a:p>
            <a:pPr marL="0" indent="0">
              <a:buNone/>
            </a:pPr>
            <a:r>
              <a:rPr lang="en-US" dirty="0" smtClean="0"/>
              <a:t>Q4: How </a:t>
            </a:r>
            <a:r>
              <a:rPr lang="en-US" dirty="0"/>
              <a:t>do database applications make databases </a:t>
            </a:r>
            <a:r>
              <a:rPr lang="en-US" dirty="0" smtClean="0"/>
              <a:t>more useful</a:t>
            </a:r>
            <a:r>
              <a:rPr lang="en-US" dirty="0"/>
              <a:t>?</a:t>
            </a:r>
          </a:p>
          <a:p>
            <a:pPr marL="0" indent="0">
              <a:buNone/>
            </a:pPr>
            <a:r>
              <a:rPr lang="en-US" dirty="0" smtClean="0"/>
              <a:t>Q5: How </a:t>
            </a:r>
            <a:r>
              <a:rPr lang="en-US" dirty="0"/>
              <a:t>can falcon security benefit from a </a:t>
            </a:r>
            <a:r>
              <a:rPr lang="en-US" dirty="0" smtClean="0"/>
              <a:t>database system</a:t>
            </a:r>
            <a:r>
              <a:rPr lang="en-US" dirty="0"/>
              <a:t>?</a:t>
            </a:r>
          </a:p>
          <a:p>
            <a:pPr marL="0" indent="0">
              <a:buNone/>
            </a:pPr>
            <a:r>
              <a:rPr lang="en-US" dirty="0" smtClean="0"/>
              <a:t>Q6: </a:t>
            </a:r>
            <a:r>
              <a:rPr lang="en-US" dirty="0"/>
              <a:t>What are nontraditional DBMS products</a:t>
            </a:r>
            <a:r>
              <a:rPr lang="en-US" dirty="0" smtClean="0"/>
              <a:t>?</a:t>
            </a:r>
          </a:p>
          <a:p>
            <a:pPr marL="1147763" lvl="3" indent="-517525"/>
            <a:r>
              <a:rPr lang="en-US" dirty="0"/>
              <a:t>How does the </a:t>
            </a:r>
            <a:r>
              <a:rPr lang="en-US" dirty="0" smtClean="0"/>
              <a:t>knowledge in </a:t>
            </a:r>
            <a:r>
              <a:rPr lang="en-US" dirty="0"/>
              <a:t>this chapter help you?</a:t>
            </a:r>
            <a:r>
              <a:rPr lang="en-US" dirty="0" smtClean="0"/>
              <a:t/>
            </a:r>
            <a:br>
              <a:rPr lang="en-US" dirty="0" smtClean="0"/>
            </a:br>
            <a:endParaRPr lang="en-US" dirty="0"/>
          </a:p>
        </p:txBody>
      </p:sp>
    </p:spTree>
    <p:extLst>
      <p:ext uri="{BB962C8B-B14F-4D97-AF65-F5344CB8AC3E}">
        <p14:creationId xmlns="" xmlns:p14="http://schemas.microsoft.com/office/powerpoint/2010/main" val="16501895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Falcon Security </a:t>
            </a:r>
            <a:r>
              <a:rPr lang="en-US" dirty="0" smtClean="0"/>
              <a:t>Chooses Option 1</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a:xfrm>
            <a:off x="803063" y="1546362"/>
            <a:ext cx="10515600" cy="4114800"/>
          </a:xfrm>
        </p:spPr>
        <p:txBody>
          <a:bodyPr/>
          <a:lstStyle/>
          <a:p>
            <a:r>
              <a:rPr lang="en-US" dirty="0"/>
              <a:t>U</a:t>
            </a:r>
            <a:r>
              <a:rPr lang="en-US" dirty="0" smtClean="0"/>
              <a:t>se </a:t>
            </a:r>
            <a:r>
              <a:rPr lang="en-US" dirty="0"/>
              <a:t>Access to </a:t>
            </a:r>
            <a:r>
              <a:rPr lang="en-US" dirty="0" smtClean="0"/>
              <a:t>store metadata</a:t>
            </a:r>
          </a:p>
          <a:p>
            <a:r>
              <a:rPr lang="en-US" dirty="0" smtClean="0"/>
              <a:t>Less risky: uses </a:t>
            </a:r>
            <a:r>
              <a:rPr lang="en-US" dirty="0"/>
              <a:t>known </a:t>
            </a:r>
            <a:r>
              <a:rPr lang="en-US" dirty="0" smtClean="0"/>
              <a:t>technology</a:t>
            </a:r>
          </a:p>
          <a:p>
            <a:r>
              <a:rPr lang="en-US" dirty="0" smtClean="0"/>
              <a:t>Creates </a:t>
            </a:r>
            <a:r>
              <a:rPr lang="en-US" dirty="0"/>
              <a:t>E-R </a:t>
            </a:r>
            <a:r>
              <a:rPr lang="en-US" dirty="0" smtClean="0"/>
              <a:t>diagram. (Fig. 5-28)</a:t>
            </a:r>
          </a:p>
          <a:p>
            <a:r>
              <a:rPr lang="en-US" dirty="0" smtClean="0"/>
              <a:t>Decides to keep design simple at first</a:t>
            </a:r>
            <a:endParaRPr lang="en-US" dirty="0"/>
          </a:p>
        </p:txBody>
      </p:sp>
    </p:spTree>
    <p:extLst>
      <p:ext uri="{BB962C8B-B14F-4D97-AF65-F5344CB8AC3E}">
        <p14:creationId xmlns="" xmlns:p14="http://schemas.microsoft.com/office/powerpoint/2010/main" val="24401601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Q5: What Are Nontraditional DBMS Products?</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r>
              <a:rPr lang="en-US" dirty="0" smtClean="0"/>
              <a:t>Relational </a:t>
            </a:r>
            <a:r>
              <a:rPr lang="en-US" dirty="0"/>
              <a:t>model is not needed </a:t>
            </a:r>
            <a:r>
              <a:rPr lang="en-US" dirty="0" smtClean="0"/>
              <a:t>today</a:t>
            </a:r>
          </a:p>
          <a:p>
            <a:pPr marL="914400" indent="-277813">
              <a:buFont typeface="+mj-lt"/>
              <a:buAutoNum type="arabicPeriod"/>
            </a:pPr>
            <a:r>
              <a:rPr lang="en-US" dirty="0" smtClean="0"/>
              <a:t>Need to store new data types differently</a:t>
            </a:r>
          </a:p>
          <a:p>
            <a:pPr marL="1379538" lvl="2"/>
            <a:r>
              <a:rPr lang="en-US" b="1" u="sng" dirty="0" smtClean="0"/>
              <a:t>A</a:t>
            </a:r>
            <a:r>
              <a:rPr lang="en-US" dirty="0" smtClean="0"/>
              <a:t>tomic</a:t>
            </a:r>
            <a:r>
              <a:rPr lang="en-US" dirty="0"/>
              <a:t>, </a:t>
            </a:r>
            <a:r>
              <a:rPr lang="en-US" b="1" u="sng" dirty="0"/>
              <a:t>C</a:t>
            </a:r>
            <a:r>
              <a:rPr lang="en-US" dirty="0"/>
              <a:t>onsistent, </a:t>
            </a:r>
            <a:r>
              <a:rPr lang="en-US" b="1" u="sng" dirty="0"/>
              <a:t>I</a:t>
            </a:r>
            <a:r>
              <a:rPr lang="en-US" dirty="0"/>
              <a:t>solated, </a:t>
            </a:r>
            <a:r>
              <a:rPr lang="en-US" b="1" u="sng" dirty="0"/>
              <a:t>D</a:t>
            </a:r>
            <a:r>
              <a:rPr lang="en-US" dirty="0"/>
              <a:t>urable </a:t>
            </a:r>
            <a:r>
              <a:rPr lang="en-US" dirty="0" smtClean="0"/>
              <a:t>transactions</a:t>
            </a:r>
            <a:endParaRPr lang="en-US" dirty="0"/>
          </a:p>
          <a:p>
            <a:pPr marL="1379538" lvl="2"/>
            <a:r>
              <a:rPr lang="en-US" dirty="0"/>
              <a:t>Critical to traditional commercial </a:t>
            </a:r>
            <a:r>
              <a:rPr lang="en-US" dirty="0" smtClean="0"/>
              <a:t>applications</a:t>
            </a:r>
            <a:endParaRPr lang="en-US" dirty="0"/>
          </a:p>
          <a:p>
            <a:pPr marL="1379538" lvl="2"/>
            <a:r>
              <a:rPr lang="en-US" dirty="0"/>
              <a:t>New Internet applications (Twitter) don’t need </a:t>
            </a:r>
            <a:r>
              <a:rPr lang="en-US" dirty="0" smtClean="0"/>
              <a:t>ACID</a:t>
            </a:r>
            <a:endParaRPr lang="en-US" dirty="0"/>
          </a:p>
          <a:p>
            <a:endParaRPr lang="en-US" dirty="0"/>
          </a:p>
          <a:p>
            <a:endParaRPr lang="en-US" dirty="0"/>
          </a:p>
        </p:txBody>
      </p:sp>
    </p:spTree>
    <p:extLst>
      <p:ext uri="{BB962C8B-B14F-4D97-AF65-F5344CB8AC3E}">
        <p14:creationId xmlns="" xmlns:p14="http://schemas.microsoft.com/office/powerpoint/2010/main" val="34185100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for Faster Processing </a:t>
            </a:r>
            <a:r>
              <a:rPr lang="en-US" dirty="0" smtClean="0"/>
              <a:t>Using Many </a:t>
            </a:r>
            <a:r>
              <a:rPr lang="en-US" dirty="0"/>
              <a:t>Servers</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a:xfrm>
            <a:off x="772583" y="1559616"/>
            <a:ext cx="10515600" cy="4022034"/>
          </a:xfrm>
        </p:spPr>
        <p:txBody>
          <a:bodyPr/>
          <a:lstStyle/>
          <a:p>
            <a:r>
              <a:rPr lang="en-US" b="1" dirty="0" smtClean="0"/>
              <a:t>Dynamo</a:t>
            </a:r>
            <a:endParaRPr lang="en-US" dirty="0"/>
          </a:p>
          <a:p>
            <a:pPr lvl="2"/>
            <a:r>
              <a:rPr lang="en-US" dirty="0" smtClean="0"/>
              <a:t>Developed </a:t>
            </a:r>
            <a:r>
              <a:rPr lang="en-US" dirty="0"/>
              <a:t>a nonrelational data store</a:t>
            </a:r>
            <a:endParaRPr lang="en-US" dirty="0" smtClean="0"/>
          </a:p>
          <a:p>
            <a:r>
              <a:rPr lang="en-US" b="1" dirty="0"/>
              <a:t>Bigtable </a:t>
            </a:r>
            <a:endParaRPr lang="en-US" b="1" dirty="0" smtClean="0"/>
          </a:p>
          <a:p>
            <a:pPr lvl="2"/>
            <a:r>
              <a:rPr lang="en-US" dirty="0" smtClean="0"/>
              <a:t>Google </a:t>
            </a:r>
            <a:r>
              <a:rPr lang="en-US" dirty="0"/>
              <a:t>developed a nonrelational </a:t>
            </a:r>
            <a:r>
              <a:rPr lang="en-US" dirty="0" smtClean="0"/>
              <a:t>data store called</a:t>
            </a:r>
          </a:p>
          <a:p>
            <a:r>
              <a:rPr lang="en-US" b="1" dirty="0"/>
              <a:t>Cassandra</a:t>
            </a:r>
            <a:endParaRPr lang="en-US" dirty="0"/>
          </a:p>
          <a:p>
            <a:pPr lvl="2"/>
            <a:r>
              <a:rPr lang="en-US" dirty="0" smtClean="0"/>
              <a:t>Facebook </a:t>
            </a:r>
            <a:r>
              <a:rPr lang="en-US" dirty="0"/>
              <a:t>took concepts from both of </a:t>
            </a:r>
            <a:r>
              <a:rPr lang="en-US" dirty="0" smtClean="0"/>
              <a:t>systems</a:t>
            </a:r>
          </a:p>
          <a:p>
            <a:r>
              <a:rPr lang="en-US" b="1" dirty="0" smtClean="0"/>
              <a:t>Top-Level </a:t>
            </a:r>
            <a:r>
              <a:rPr lang="en-US" b="1" dirty="0"/>
              <a:t>Project </a:t>
            </a:r>
            <a:r>
              <a:rPr lang="en-US" dirty="0"/>
              <a:t>(TLP</a:t>
            </a:r>
            <a:r>
              <a:rPr lang="en-US" dirty="0" smtClean="0"/>
              <a:t>)</a:t>
            </a:r>
          </a:p>
          <a:p>
            <a:pPr lvl="2"/>
            <a:r>
              <a:rPr lang="en-US" dirty="0" smtClean="0"/>
              <a:t>Open-source Cassandra by Apache</a:t>
            </a:r>
            <a:endParaRPr lang="en-US" dirty="0"/>
          </a:p>
        </p:txBody>
      </p:sp>
    </p:spTree>
    <p:extLst>
      <p:ext uri="{BB962C8B-B14F-4D97-AF65-F5344CB8AC3E}">
        <p14:creationId xmlns="" xmlns:p14="http://schemas.microsoft.com/office/powerpoint/2010/main" val="5298339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hree Categories of Nontraditional DBMS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pPr marL="514350" lvl="0" indent="-514350">
              <a:buFont typeface="+mj-lt"/>
              <a:buAutoNum type="arabicPeriod"/>
            </a:pPr>
            <a:r>
              <a:rPr lang="en-US" b="1" dirty="0"/>
              <a:t>NoSQL DBMS (</a:t>
            </a:r>
            <a:r>
              <a:rPr lang="en-US" dirty="0" err="1" smtClean="0"/>
              <a:t>NonRelational</a:t>
            </a:r>
            <a:r>
              <a:rPr lang="en-US" dirty="0" smtClean="0"/>
              <a:t> </a:t>
            </a:r>
            <a:r>
              <a:rPr lang="en-US" dirty="0"/>
              <a:t>DBMS)</a:t>
            </a:r>
          </a:p>
          <a:p>
            <a:pPr marL="914400" lvl="0" indent="-285750"/>
            <a:r>
              <a:rPr lang="en-US" dirty="0"/>
              <a:t>Supports very high transaction rates processing relatively simple data </a:t>
            </a:r>
            <a:r>
              <a:rPr lang="en-US" dirty="0" smtClean="0"/>
              <a:t>structures</a:t>
            </a:r>
            <a:endParaRPr lang="en-US" dirty="0"/>
          </a:p>
          <a:p>
            <a:pPr marL="914400" lvl="0" indent="-285750"/>
            <a:r>
              <a:rPr lang="en-US" dirty="0"/>
              <a:t>Replicated on many servers in the cloud, without ACID transaction </a:t>
            </a:r>
            <a:r>
              <a:rPr lang="en-US" dirty="0" smtClean="0"/>
              <a:t>support</a:t>
            </a:r>
            <a:endParaRPr lang="en-US" dirty="0"/>
          </a:p>
          <a:p>
            <a:pPr marL="914400" lvl="0" indent="-285750"/>
            <a:r>
              <a:rPr lang="en-US" dirty="0"/>
              <a:t>MongoDB, Cassandra, Bigtable, and </a:t>
            </a:r>
            <a:r>
              <a:rPr lang="en-US" dirty="0" smtClean="0"/>
              <a:t>Dynamo</a:t>
            </a:r>
            <a:endParaRPr lang="en-US" dirty="0"/>
          </a:p>
          <a:p>
            <a:endParaRPr lang="en-US" dirty="0"/>
          </a:p>
        </p:txBody>
      </p:sp>
    </p:spTree>
    <p:extLst>
      <p:ext uri="{BB962C8B-B14F-4D97-AF65-F5344CB8AC3E}">
        <p14:creationId xmlns="" xmlns:p14="http://schemas.microsoft.com/office/powerpoint/2010/main" val="24406749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Nontraditional DBMS Types</a:t>
            </a:r>
            <a:r>
              <a:rPr lang="en-US" dirty="0" smtClean="0"/>
              <a:t> (cont’d)</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pPr marL="514350" lvl="0" indent="-514350">
              <a:buFont typeface="+mj-lt"/>
              <a:buAutoNum type="arabicPeriod" startAt="2"/>
            </a:pPr>
            <a:r>
              <a:rPr lang="en-US" b="1" dirty="0" smtClean="0"/>
              <a:t>NewSQL DBMS</a:t>
            </a:r>
          </a:p>
          <a:p>
            <a:pPr marL="857250" lvl="1"/>
            <a:r>
              <a:rPr lang="en-US" sz="2400" dirty="0" smtClean="0"/>
              <a:t>Process </a:t>
            </a:r>
            <a:r>
              <a:rPr lang="en-US" sz="2400" dirty="0"/>
              <a:t>very high levels of transactions, like the NoSQL DBMS, but provide ACID </a:t>
            </a:r>
            <a:r>
              <a:rPr lang="en-US" sz="2400" dirty="0" smtClean="0"/>
              <a:t>support</a:t>
            </a:r>
          </a:p>
          <a:p>
            <a:pPr marL="857250" lvl="1"/>
            <a:r>
              <a:rPr lang="en-US" sz="2400" dirty="0"/>
              <a:t>M</a:t>
            </a:r>
            <a:r>
              <a:rPr lang="en-US" sz="2400" dirty="0" smtClean="0"/>
              <a:t>ay </a:t>
            </a:r>
            <a:r>
              <a:rPr lang="en-US" sz="2400" dirty="0"/>
              <a:t>or may not support </a:t>
            </a:r>
            <a:r>
              <a:rPr lang="en-US" sz="2400" dirty="0" smtClean="0"/>
              <a:t>relational model </a:t>
            </a:r>
          </a:p>
          <a:p>
            <a:pPr marL="857250" lvl="1"/>
            <a:r>
              <a:rPr lang="en-US" sz="2400" dirty="0" smtClean="0"/>
              <a:t>Current hotbed </a:t>
            </a:r>
            <a:r>
              <a:rPr lang="en-US" sz="2400" dirty="0"/>
              <a:t>of </a:t>
            </a:r>
            <a:r>
              <a:rPr lang="en-US" sz="2400" dirty="0" smtClean="0"/>
              <a:t>development</a:t>
            </a:r>
            <a:endParaRPr lang="en-US" sz="2400" dirty="0"/>
          </a:p>
          <a:p>
            <a:pPr marL="514350" indent="-514350">
              <a:buFont typeface="+mj-lt"/>
              <a:buAutoNum type="arabicPeriod" startAt="3"/>
            </a:pPr>
            <a:r>
              <a:rPr lang="en-US" b="1" dirty="0" smtClean="0"/>
              <a:t>In-memory DBMS</a:t>
            </a:r>
            <a:endParaRPr lang="en-US" dirty="0" smtClean="0"/>
          </a:p>
          <a:p>
            <a:pPr marL="857250" lvl="1" indent="-228600"/>
            <a:r>
              <a:rPr lang="en-US" sz="2400" dirty="0"/>
              <a:t>SAP </a:t>
            </a:r>
            <a:r>
              <a:rPr lang="en-US" sz="2400" dirty="0" smtClean="0"/>
              <a:t>HANA, Tableau</a:t>
            </a:r>
          </a:p>
          <a:p>
            <a:pPr marL="857250" lvl="1" indent="-228600"/>
            <a:r>
              <a:rPr lang="en-US" sz="2400" dirty="0"/>
              <a:t>H</a:t>
            </a:r>
            <a:r>
              <a:rPr lang="en-US" sz="2400" dirty="0" smtClean="0"/>
              <a:t>igh </a:t>
            </a:r>
            <a:r>
              <a:rPr lang="en-US" sz="2400" dirty="0"/>
              <a:t>volume ACID transaction </a:t>
            </a:r>
            <a:r>
              <a:rPr lang="en-US" sz="2400" dirty="0" smtClean="0"/>
              <a:t>support with </a:t>
            </a:r>
            <a:r>
              <a:rPr lang="en-US" sz="2400" dirty="0"/>
              <a:t>complex relational query </a:t>
            </a:r>
            <a:r>
              <a:rPr lang="en-US" sz="2400" dirty="0" smtClean="0"/>
              <a:t>processing</a:t>
            </a:r>
            <a:endParaRPr lang="en-US" sz="2400" dirty="0"/>
          </a:p>
          <a:p>
            <a:endParaRPr lang="en-US" dirty="0"/>
          </a:p>
        </p:txBody>
      </p:sp>
    </p:spTree>
    <p:extLst>
      <p:ext uri="{BB962C8B-B14F-4D97-AF65-F5344CB8AC3E}">
        <p14:creationId xmlns="" xmlns:p14="http://schemas.microsoft.com/office/powerpoint/2010/main" val="40458047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Will These New Products </a:t>
            </a:r>
            <a:r>
              <a:rPr lang="en-US" dirty="0" smtClean="0"/>
              <a:t>Replace the </a:t>
            </a:r>
            <a:r>
              <a:rPr lang="en-US" dirty="0"/>
              <a:t>Relational Model?</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5" name="Content Placeholder 3"/>
          <p:cNvSpPr>
            <a:spLocks noGrp="1"/>
          </p:cNvSpPr>
          <p:nvPr>
            <p:ph idx="1"/>
          </p:nvPr>
        </p:nvSpPr>
        <p:spPr/>
        <p:txBody>
          <a:bodyPr/>
          <a:lstStyle/>
          <a:p>
            <a:r>
              <a:rPr lang="en-US" dirty="0"/>
              <a:t>Probably not. </a:t>
            </a:r>
            <a:endParaRPr lang="en-US" dirty="0" smtClean="0"/>
          </a:p>
          <a:p>
            <a:pPr lvl="2"/>
            <a:r>
              <a:rPr lang="en-US" dirty="0" smtClean="0"/>
              <a:t>Conversion enormously </a:t>
            </a:r>
            <a:r>
              <a:rPr lang="en-US" dirty="0"/>
              <a:t>expensive and </a:t>
            </a:r>
            <a:r>
              <a:rPr lang="en-US" dirty="0" smtClean="0"/>
              <a:t>disruptive</a:t>
            </a:r>
          </a:p>
          <a:p>
            <a:pPr lvl="2"/>
            <a:r>
              <a:rPr lang="en-US" dirty="0"/>
              <a:t>NoSQL DBMS </a:t>
            </a:r>
            <a:r>
              <a:rPr lang="en-US" dirty="0" smtClean="0"/>
              <a:t>products </a:t>
            </a:r>
            <a:r>
              <a:rPr lang="en-US" dirty="0"/>
              <a:t>very technical and </a:t>
            </a:r>
            <a:r>
              <a:rPr lang="en-US" dirty="0" smtClean="0"/>
              <a:t>require </a:t>
            </a:r>
            <a:r>
              <a:rPr lang="en-US" dirty="0"/>
              <a:t>a deep background in computer science to </a:t>
            </a:r>
            <a:r>
              <a:rPr lang="en-US" dirty="0" smtClean="0"/>
              <a:t>use</a:t>
            </a:r>
            <a:endParaRPr lang="en-US" dirty="0"/>
          </a:p>
          <a:p>
            <a:r>
              <a:rPr lang="en-US" dirty="0"/>
              <a:t>NoSQL’s impact on DBMS product market?</a:t>
            </a:r>
          </a:p>
          <a:p>
            <a:pPr lvl="2"/>
            <a:r>
              <a:rPr lang="en-US" dirty="0"/>
              <a:t>Database software market experience viable new </a:t>
            </a:r>
            <a:r>
              <a:rPr lang="en-US" dirty="0" smtClean="0"/>
              <a:t>entrants</a:t>
            </a:r>
            <a:endParaRPr lang="en-US" dirty="0"/>
          </a:p>
          <a:p>
            <a:endParaRPr lang="en-US" dirty="0"/>
          </a:p>
        </p:txBody>
      </p:sp>
    </p:spTree>
    <p:extLst>
      <p:ext uri="{BB962C8B-B14F-4D97-AF65-F5344CB8AC3E}">
        <p14:creationId xmlns="" xmlns:p14="http://schemas.microsoft.com/office/powerpoint/2010/main" val="37153976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a:t>
            </a:r>
            <a:r>
              <a:rPr lang="en-US" dirty="0" smtClean="0"/>
              <a:t>o </a:t>
            </a:r>
            <a:r>
              <a:rPr lang="en-US" dirty="0"/>
              <a:t>Nonrelational DBMS Mean for </a:t>
            </a:r>
            <a:r>
              <a:rPr lang="en-US" dirty="0" smtClean="0"/>
              <a:t>You</a:t>
            </a:r>
            <a:r>
              <a:rPr lang="en-US" dirty="0"/>
              <a:t>?</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a:xfrm>
            <a:off x="772583" y="1559616"/>
            <a:ext cx="10515600" cy="4022034"/>
          </a:xfrm>
        </p:spPr>
        <p:txBody>
          <a:bodyPr/>
          <a:lstStyle/>
          <a:p>
            <a:r>
              <a:rPr lang="en-US" dirty="0"/>
              <a:t>What do non-relational DBMS mean for you?</a:t>
            </a:r>
          </a:p>
          <a:p>
            <a:pPr lvl="2"/>
            <a:r>
              <a:rPr lang="en-US" dirty="0"/>
              <a:t>Knowledge is useful--stay abreast of </a:t>
            </a:r>
            <a:r>
              <a:rPr lang="en-US" dirty="0" smtClean="0"/>
              <a:t>developments</a:t>
            </a:r>
            <a:endParaRPr lang="en-US" dirty="0"/>
          </a:p>
          <a:p>
            <a:pPr lvl="2"/>
            <a:r>
              <a:rPr lang="en-US" dirty="0"/>
              <a:t>Watch nonrelational DBMS product developments from an investor’s </a:t>
            </a:r>
            <a:r>
              <a:rPr lang="en-US" dirty="0" smtClean="0"/>
              <a:t>perspective</a:t>
            </a:r>
            <a:endParaRPr lang="en-US" dirty="0"/>
          </a:p>
          <a:p>
            <a:pPr lvl="2"/>
            <a:r>
              <a:rPr lang="en-US" dirty="0"/>
              <a:t>New opportunities and career paths will develop around </a:t>
            </a:r>
            <a:r>
              <a:rPr lang="en-US" dirty="0" err="1"/>
              <a:t>nonrelational</a:t>
            </a:r>
            <a:r>
              <a:rPr lang="en-US" dirty="0"/>
              <a:t> </a:t>
            </a:r>
            <a:r>
              <a:rPr lang="en-US" dirty="0" smtClean="0"/>
              <a:t>databases</a:t>
            </a:r>
            <a:endParaRPr lang="en-US" dirty="0"/>
          </a:p>
          <a:p>
            <a:pPr lvl="2"/>
            <a:r>
              <a:rPr lang="en-US" dirty="0"/>
              <a:t>Use knowledge to separate yourself from competition when it comes to job </a:t>
            </a:r>
            <a:r>
              <a:rPr lang="en-US" dirty="0" smtClean="0"/>
              <a:t>interviews</a:t>
            </a:r>
            <a:endParaRPr lang="en-US" dirty="0"/>
          </a:p>
        </p:txBody>
      </p:sp>
    </p:spTree>
    <p:extLst>
      <p:ext uri="{BB962C8B-B14F-4D97-AF65-F5344CB8AC3E}">
        <p14:creationId xmlns="" xmlns:p14="http://schemas.microsoft.com/office/powerpoint/2010/main" val="23508602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the Knowledge in </a:t>
            </a:r>
            <a:r>
              <a:rPr lang="en-US" dirty="0"/>
              <a:t>t</a:t>
            </a:r>
            <a:r>
              <a:rPr lang="en-US" dirty="0" smtClean="0"/>
              <a:t>his Chapter Help You?</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r>
              <a:rPr lang="en-US" dirty="0"/>
              <a:t>U</a:t>
            </a:r>
            <a:r>
              <a:rPr lang="en-US" dirty="0" smtClean="0"/>
              <a:t>nderstand purpose </a:t>
            </a:r>
            <a:r>
              <a:rPr lang="en-US" dirty="0"/>
              <a:t>of a database and </a:t>
            </a:r>
            <a:r>
              <a:rPr lang="en-US" dirty="0" smtClean="0"/>
              <a:t>ways databases</a:t>
            </a:r>
            <a:r>
              <a:rPr lang="en-US" dirty="0"/>
              <a:t> </a:t>
            </a:r>
            <a:r>
              <a:rPr lang="en-US" dirty="0" smtClean="0"/>
              <a:t>processed</a:t>
            </a:r>
          </a:p>
          <a:p>
            <a:r>
              <a:rPr lang="en-US" dirty="0" smtClean="0"/>
              <a:t>Know </a:t>
            </a:r>
            <a:r>
              <a:rPr lang="en-US" dirty="0"/>
              <a:t>about new categories of nontraditional </a:t>
            </a:r>
            <a:r>
              <a:rPr lang="en-US" dirty="0" smtClean="0"/>
              <a:t>DBMS </a:t>
            </a:r>
          </a:p>
          <a:p>
            <a:r>
              <a:rPr lang="en-US" dirty="0" smtClean="0"/>
              <a:t>This knowledge will </a:t>
            </a:r>
            <a:r>
              <a:rPr lang="en-US" dirty="0"/>
              <a:t>enable you to be an effective team member when your organization has needs like those </a:t>
            </a:r>
            <a:r>
              <a:rPr lang="en-US" dirty="0" smtClean="0"/>
              <a:t>at Falcon Security</a:t>
            </a:r>
            <a:endParaRPr lang="en-US" dirty="0"/>
          </a:p>
        </p:txBody>
      </p:sp>
    </p:spTree>
    <p:extLst>
      <p:ext uri="{BB962C8B-B14F-4D97-AF65-F5344CB8AC3E}">
        <p14:creationId xmlns="" xmlns:p14="http://schemas.microsoft.com/office/powerpoint/2010/main" val="25212003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AutoShape 2"/>
          <p:cNvSpPr>
            <a:spLocks noGrp="1" noChangeArrowheads="1"/>
          </p:cNvSpPr>
          <p:nvPr>
            <p:ph type="title"/>
          </p:nvPr>
        </p:nvSpPr>
        <p:spPr/>
        <p:txBody>
          <a:bodyPr/>
          <a:lstStyle/>
          <a:p>
            <a:r>
              <a:rPr lang="en-US" dirty="0" smtClean="0">
                <a:solidFill>
                  <a:srgbClr val="191919"/>
                </a:solidFill>
                <a:latin typeface="Arial" charset="0"/>
                <a:cs typeface="Arial" charset="0"/>
              </a:rPr>
              <a:t>Ethics Guide: </a:t>
            </a:r>
            <a:r>
              <a:rPr lang="en-US" dirty="0"/>
              <a:t>Querying Inequality?</a:t>
            </a:r>
            <a:endParaRPr lang="en-US" dirty="0" smtClean="0">
              <a:solidFill>
                <a:srgbClr val="191919"/>
              </a:solidFill>
              <a:latin typeface="Arial" charset="0"/>
              <a:cs typeface="Arial" charset="0"/>
            </a:endParaRPr>
          </a:p>
        </p:txBody>
      </p:sp>
      <p:sp>
        <p:nvSpPr>
          <p:cNvPr id="56325" name="Footer Placeholder 4"/>
          <p:cNvSpPr>
            <a:spLocks noGrp="1"/>
          </p:cNvSpPr>
          <p:nvPr>
            <p:ph type="ftr" sz="quarter" idx="10"/>
          </p:nvPr>
        </p:nvSpPr>
        <p:spPr bwMode="auto">
          <a:ln>
            <a:miter lim="800000"/>
            <a:headEnd/>
            <a:tailEnd/>
          </a:ln>
          <a:extLst/>
        </p:spPr>
        <p:txBody>
          <a:bodyPr wrap="square" numCol="1" anchor="t"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dirty="0" smtClean="0">
                <a:latin typeface="Arial" panose="020B0604020202020204" pitchFamily="34" charset="0"/>
              </a:rPr>
              <a:t>Copyright © 2017 Pearson Education, Inc.</a:t>
            </a:r>
          </a:p>
        </p:txBody>
      </p:sp>
      <p:sp>
        <p:nvSpPr>
          <p:cNvPr id="2" name="Content Placeholder 1"/>
          <p:cNvSpPr>
            <a:spLocks noGrp="1"/>
          </p:cNvSpPr>
          <p:nvPr>
            <p:ph idx="1"/>
          </p:nvPr>
        </p:nvSpPr>
        <p:spPr/>
        <p:txBody>
          <a:bodyPr/>
          <a:lstStyle/>
          <a:p>
            <a:pPr marL="231775" indent="-231775">
              <a:buFont typeface="Arial" panose="020B0604020202020204" pitchFamily="34" charset="0"/>
              <a:buChar char="•"/>
            </a:pPr>
            <a:r>
              <a:rPr lang="en-IN" dirty="0"/>
              <a:t>MaryAnn has a data </a:t>
            </a:r>
            <a:r>
              <a:rPr lang="en-IN" dirty="0" smtClean="0"/>
              <a:t>mart</a:t>
            </a:r>
          </a:p>
          <a:p>
            <a:pPr marL="231775" indent="-231775">
              <a:buFont typeface="Arial" panose="020B0604020202020204" pitchFamily="34" charset="0"/>
              <a:buChar char="•"/>
            </a:pPr>
            <a:r>
              <a:rPr lang="en-IN" dirty="0" smtClean="0"/>
              <a:t>Business professional </a:t>
            </a:r>
            <a:r>
              <a:rPr lang="en-IN" dirty="0"/>
              <a:t>majored in </a:t>
            </a:r>
            <a:r>
              <a:rPr lang="en-IN" dirty="0" smtClean="0"/>
              <a:t>HR, now "expert" in SQL</a:t>
            </a:r>
          </a:p>
          <a:p>
            <a:r>
              <a:rPr lang="en-US" dirty="0" smtClean="0"/>
              <a:t>Uses SQL to do </a:t>
            </a:r>
            <a:r>
              <a:rPr lang="en-US" dirty="0"/>
              <a:t>job faster and </a:t>
            </a:r>
            <a:r>
              <a:rPr lang="en-US" dirty="0" smtClean="0"/>
              <a:t>better</a:t>
            </a:r>
          </a:p>
          <a:p>
            <a:r>
              <a:rPr lang="en-US" dirty="0" smtClean="0"/>
              <a:t>Examined </a:t>
            </a:r>
            <a:r>
              <a:rPr lang="en-US" dirty="0"/>
              <a:t>the data, </a:t>
            </a:r>
            <a:r>
              <a:rPr lang="en-US" dirty="0" smtClean="0"/>
              <a:t>saw possible discriminatory pattern</a:t>
            </a:r>
            <a:endParaRPr lang="en-US" dirty="0"/>
          </a:p>
          <a:p>
            <a:pPr marL="231775" indent="-231775"/>
            <a:r>
              <a:rPr lang="en-IN" dirty="0" smtClean="0"/>
              <a:t>What would you do from </a:t>
            </a:r>
            <a:r>
              <a:rPr lang="en-US" dirty="0"/>
              <a:t>categorical imperative and </a:t>
            </a:r>
            <a:r>
              <a:rPr lang="en-US" dirty="0" smtClean="0"/>
              <a:t>utilitarian perspectives?</a:t>
            </a:r>
          </a:p>
          <a:p>
            <a:pPr marL="457200" indent="-457200">
              <a:buFont typeface="Arial" panose="020B0604020202020204" pitchFamily="34" charset="0"/>
              <a:buChar char="•"/>
            </a:pP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2"/>
          <p:cNvSpPr>
            <a:spLocks noGrp="1"/>
          </p:cNvSpPr>
          <p:nvPr>
            <p:ph type="title"/>
          </p:nvPr>
        </p:nvSpPr>
        <p:spPr/>
        <p:txBody>
          <a:bodyPr/>
          <a:lstStyle/>
          <a:p>
            <a:r>
              <a:rPr lang="en-US" dirty="0" smtClean="0">
                <a:solidFill>
                  <a:srgbClr val="191919"/>
                </a:solidFill>
                <a:latin typeface="Arial" charset="0"/>
                <a:cs typeface="Arial" charset="0"/>
              </a:rPr>
              <a:t>Ethics Guide: </a:t>
            </a:r>
            <a:r>
              <a:rPr lang="en-US" dirty="0"/>
              <a:t>Querying Inequality?</a:t>
            </a:r>
            <a:r>
              <a:rPr lang="en-US" dirty="0" smtClean="0">
                <a:solidFill>
                  <a:srgbClr val="191919"/>
                </a:solidFill>
                <a:latin typeface="Arial" charset="0"/>
                <a:cs typeface="Arial" charset="0"/>
              </a:rPr>
              <a:t> (cont’d)</a:t>
            </a:r>
          </a:p>
        </p:txBody>
      </p:sp>
      <p:sp>
        <p:nvSpPr>
          <p:cNvPr id="113669" name="Footer Placeholder 4"/>
          <p:cNvSpPr>
            <a:spLocks noGrp="1"/>
          </p:cNvSpPr>
          <p:nvPr>
            <p:ph type="ftr" sz="quarter" idx="10"/>
          </p:nvPr>
        </p:nvSpPr>
        <p:spPr bwMode="auto">
          <a:ln>
            <a:miter lim="800000"/>
            <a:headEnd/>
            <a:tailEnd/>
          </a:ln>
        </p:spPr>
        <p:txBody>
          <a:bodyPr wrap="square" numCol="1" anchor="t" anchorCtr="0" compatLnSpc="1">
            <a:prstTxWarp prst="textNoShape">
              <a:avLst/>
            </a:prstTxWarp>
          </a:bodyPr>
          <a:lstStyle/>
          <a:p>
            <a:pPr>
              <a:defRPr/>
            </a:pPr>
            <a:r>
              <a:rPr lang="en-US" dirty="0" smtClean="0"/>
              <a:t>Copyright © 2017 Pearson Education, Inc.</a:t>
            </a:r>
            <a:endParaRPr lang="en-US" dirty="0"/>
          </a:p>
        </p:txBody>
      </p:sp>
      <p:sp>
        <p:nvSpPr>
          <p:cNvPr id="2" name="Content Placeholder 1"/>
          <p:cNvSpPr>
            <a:spLocks noGrp="1"/>
          </p:cNvSpPr>
          <p:nvPr>
            <p:ph idx="1"/>
          </p:nvPr>
        </p:nvSpPr>
        <p:spPr/>
        <p:txBody>
          <a:bodyPr/>
          <a:lstStyle/>
          <a:p>
            <a:pPr marL="231775" indent="-231775">
              <a:buFont typeface="Arial" panose="020B0604020202020204" pitchFamily="34" charset="0"/>
              <a:buChar char="•"/>
            </a:pPr>
            <a:r>
              <a:rPr lang="en-US" dirty="0"/>
              <a:t>Q</a:t>
            </a:r>
            <a:r>
              <a:rPr lang="en-US" dirty="0" smtClean="0"/>
              <a:t>ueries could revea</a:t>
            </a:r>
            <a:r>
              <a:rPr lang="en-US" dirty="0"/>
              <a:t>l</a:t>
            </a:r>
            <a:r>
              <a:rPr lang="en-US" dirty="0" smtClean="0"/>
              <a:t> </a:t>
            </a:r>
            <a:r>
              <a:rPr lang="en-US" dirty="0"/>
              <a:t>all sorts of patterns and </a:t>
            </a:r>
            <a:r>
              <a:rPr lang="en-US" dirty="0" smtClean="0"/>
              <a:t>trends</a:t>
            </a:r>
          </a:p>
          <a:p>
            <a:pPr marL="806450" lvl="2" indent="-342900"/>
            <a:r>
              <a:rPr lang="en-US" dirty="0" smtClean="0"/>
              <a:t>Be </a:t>
            </a:r>
            <a:r>
              <a:rPr lang="en-US" dirty="0"/>
              <a:t>sure </a:t>
            </a:r>
            <a:r>
              <a:rPr lang="en-US" dirty="0" smtClean="0"/>
              <a:t>what </a:t>
            </a:r>
            <a:r>
              <a:rPr lang="en-US" dirty="0"/>
              <a:t>answers </a:t>
            </a:r>
            <a:r>
              <a:rPr lang="en-US" dirty="0" smtClean="0"/>
              <a:t>you want before starting query</a:t>
            </a:r>
            <a:endParaRPr lang="en-US" dirty="0"/>
          </a:p>
          <a:p>
            <a:pPr marL="231775" indent="-231775">
              <a:buFont typeface="Arial" panose="020B0604020202020204" pitchFamily="34" charset="0"/>
              <a:buChar char="•"/>
            </a:pPr>
            <a:r>
              <a:rPr lang="en-US" dirty="0"/>
              <a:t>H</a:t>
            </a:r>
            <a:r>
              <a:rPr lang="en-US" dirty="0" smtClean="0"/>
              <a:t>ow </a:t>
            </a:r>
            <a:r>
              <a:rPr lang="en-US" dirty="0"/>
              <a:t>strongly </a:t>
            </a:r>
            <a:r>
              <a:rPr lang="en-US" dirty="0" smtClean="0"/>
              <a:t>do you </a:t>
            </a:r>
            <a:r>
              <a:rPr lang="en-US" dirty="0"/>
              <a:t>feel about social and personal </a:t>
            </a:r>
            <a:r>
              <a:rPr lang="en-US" dirty="0" smtClean="0"/>
              <a:t>responsibility, considering </a:t>
            </a:r>
            <a:r>
              <a:rPr lang="en-US" dirty="0"/>
              <a:t>your needs and those of your </a:t>
            </a:r>
            <a:r>
              <a:rPr lang="en-US" dirty="0" smtClean="0"/>
              <a:t>family?</a:t>
            </a:r>
            <a:endParaRPr lang="en-US" dirty="0"/>
          </a:p>
          <a:p>
            <a:pPr marL="231775" indent="-231775">
              <a:buFont typeface="Arial" panose="020B0604020202020204" pitchFamily="34" charset="0"/>
              <a:buChar char="•"/>
            </a:pPr>
            <a:r>
              <a:rPr lang="en-US" dirty="0" smtClean="0"/>
              <a:t>How </a:t>
            </a:r>
            <a:r>
              <a:rPr lang="en-US" dirty="0"/>
              <a:t>important </a:t>
            </a:r>
            <a:r>
              <a:rPr lang="en-US" dirty="0" smtClean="0"/>
              <a:t>is </a:t>
            </a:r>
            <a:r>
              <a:rPr lang="en-US" dirty="0"/>
              <a:t>social responsibility posture of an employer to </a:t>
            </a:r>
            <a:r>
              <a:rPr lang="en-US" dirty="0" smtClean="0"/>
              <a:t>you?</a:t>
            </a:r>
          </a:p>
          <a:p>
            <a:pPr marL="625475" lvl="2" indent="-231775"/>
            <a:r>
              <a:rPr lang="en-US" dirty="0" smtClean="0"/>
              <a:t>Is </a:t>
            </a:r>
            <a:r>
              <a:rPr lang="en-US" dirty="0"/>
              <a:t>that </a:t>
            </a:r>
            <a:r>
              <a:rPr lang="en-US" dirty="0" smtClean="0"/>
              <a:t>something </a:t>
            </a:r>
            <a:r>
              <a:rPr lang="en-US" dirty="0"/>
              <a:t>to add to your criteria </a:t>
            </a:r>
            <a:r>
              <a:rPr lang="en-US" dirty="0" smtClean="0"/>
              <a:t>for finding </a:t>
            </a:r>
            <a:r>
              <a:rPr lang="en-US" dirty="0"/>
              <a:t>a job</a:t>
            </a:r>
            <a:r>
              <a:rPr lang="en-US" dirty="0" smtClean="0"/>
              <a:t>?</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AutoShape 2"/>
          <p:cNvSpPr>
            <a:spLocks noGrp="1" noChangeArrowheads="1"/>
          </p:cNvSpPr>
          <p:nvPr>
            <p:ph type="title"/>
          </p:nvPr>
        </p:nvSpPr>
        <p:spPr/>
        <p:txBody>
          <a:bodyPr/>
          <a:lstStyle/>
          <a:p>
            <a:pPr marL="800100" indent="-800100"/>
            <a:r>
              <a:rPr lang="en-US" dirty="0" smtClean="0"/>
              <a:t>Q1: Why Do You Need to Know About Databases?</a:t>
            </a:r>
            <a:endParaRPr lang="en-US" dirty="0" smtClean="0">
              <a:solidFill>
                <a:srgbClr val="191919"/>
              </a:solidFill>
              <a:latin typeface="Arial" charset="0"/>
              <a:cs typeface="Arial" charset="0"/>
            </a:endParaRPr>
          </a:p>
        </p:txBody>
      </p:sp>
      <p:sp>
        <p:nvSpPr>
          <p:cNvPr id="33797" name="Footer Placeholder 4"/>
          <p:cNvSpPr>
            <a:spLocks noGrp="1"/>
          </p:cNvSpPr>
          <p:nvPr>
            <p:ph type="ftr" sz="quarter" idx="10"/>
          </p:nvPr>
        </p:nvSpPr>
        <p:spPr bwMode="auto">
          <a:ln>
            <a:miter lim="800000"/>
            <a:headEnd/>
            <a:tailEnd/>
          </a:ln>
          <a:extLst/>
        </p:spPr>
        <p:txBody>
          <a:bodyPr wrap="square" numCol="1" anchor="t"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dirty="0" smtClean="0">
                <a:latin typeface="Arial" panose="020B0604020202020204" pitchFamily="34" charset="0"/>
              </a:rPr>
              <a:t>Copyright © 2017 Pearson Education, Inc.</a:t>
            </a:r>
          </a:p>
        </p:txBody>
      </p:sp>
      <p:sp>
        <p:nvSpPr>
          <p:cNvPr id="13315" name="Content Placeholder 1"/>
          <p:cNvSpPr>
            <a:spLocks noGrp="1"/>
          </p:cNvSpPr>
          <p:nvPr>
            <p:ph idx="1"/>
          </p:nvPr>
        </p:nvSpPr>
        <p:spPr/>
        <p:txBody>
          <a:bodyPr/>
          <a:lstStyle/>
          <a:p>
            <a:r>
              <a:rPr lang="en-US" dirty="0" smtClean="0"/>
              <a:t>Can </a:t>
            </a:r>
            <a:r>
              <a:rPr lang="en-US" dirty="0"/>
              <a:t>database technology </a:t>
            </a:r>
            <a:r>
              <a:rPr lang="en-US" dirty="0" smtClean="0"/>
              <a:t>facilitate </a:t>
            </a:r>
            <a:r>
              <a:rPr lang="en-US" dirty="0"/>
              <a:t>your project </a:t>
            </a:r>
            <a:r>
              <a:rPr lang="en-US" dirty="0" smtClean="0"/>
              <a:t>goals?</a:t>
            </a:r>
            <a:endParaRPr lang="en-US" dirty="0"/>
          </a:p>
          <a:p>
            <a:r>
              <a:rPr lang="en-US" dirty="0" smtClean="0"/>
              <a:t>Databases </a:t>
            </a:r>
            <a:r>
              <a:rPr lang="en-US" dirty="0"/>
              <a:t>are ubiquitous in </a:t>
            </a:r>
            <a:r>
              <a:rPr lang="en-US" dirty="0" smtClean="0"/>
              <a:t>commerce.</a:t>
            </a:r>
          </a:p>
          <a:p>
            <a:r>
              <a:rPr lang="en-US" dirty="0" smtClean="0"/>
              <a:t>How </a:t>
            </a:r>
            <a:r>
              <a:rPr lang="en-US" dirty="0"/>
              <a:t>to turn </a:t>
            </a:r>
            <a:r>
              <a:rPr lang="en-US" dirty="0" smtClean="0"/>
              <a:t>data into </a:t>
            </a:r>
            <a:r>
              <a:rPr lang="en-US" dirty="0"/>
              <a:t>useful </a:t>
            </a:r>
            <a:r>
              <a:rPr lang="en-US" dirty="0" smtClean="0"/>
              <a:t>information.</a:t>
            </a:r>
          </a:p>
          <a:p>
            <a:r>
              <a:rPr lang="en-US" dirty="0" smtClean="0">
                <a:latin typeface="Arial" charset="0"/>
                <a:cs typeface="Arial" charset="0"/>
              </a:rPr>
              <a:t>Business </a:t>
            </a:r>
            <a:r>
              <a:rPr lang="en-US" dirty="0"/>
              <a:t>adaptation </a:t>
            </a:r>
            <a:r>
              <a:rPr lang="en-US" dirty="0" smtClean="0"/>
              <a:t>requires changing database structure.</a:t>
            </a:r>
          </a:p>
          <a:p>
            <a:r>
              <a:rPr lang="en-US" dirty="0" smtClean="0">
                <a:latin typeface="Arial" charset="0"/>
                <a:cs typeface="Arial" charset="0"/>
              </a:rPr>
              <a:t>As future business professional, you might need to </a:t>
            </a:r>
            <a:r>
              <a:rPr lang="en-US" dirty="0" smtClean="0"/>
              <a:t>build a database.</a:t>
            </a:r>
            <a:endParaRPr lang="en-US"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AutoShape 2"/>
          <p:cNvSpPr>
            <a:spLocks noGrp="1" noChangeArrowheads="1"/>
          </p:cNvSpPr>
          <p:nvPr>
            <p:ph type="title"/>
          </p:nvPr>
        </p:nvSpPr>
        <p:spPr/>
        <p:txBody>
          <a:bodyPr/>
          <a:lstStyle/>
          <a:p>
            <a:pPr marL="1371600" indent="-1371600"/>
            <a:r>
              <a:rPr lang="en-US" sz="3400" dirty="0" smtClean="0">
                <a:solidFill>
                  <a:srgbClr val="000510"/>
                </a:solidFill>
                <a:latin typeface="Arial" charset="0"/>
                <a:cs typeface="Arial" charset="0"/>
              </a:rPr>
              <a:t>Security Guide</a:t>
            </a:r>
            <a:r>
              <a:rPr lang="en-US" sz="3400" dirty="0">
                <a:solidFill>
                  <a:srgbClr val="000510"/>
                </a:solidFill>
                <a:latin typeface="Arial" charset="0"/>
                <a:cs typeface="Arial" charset="0"/>
              </a:rPr>
              <a:t>: </a:t>
            </a:r>
            <a:r>
              <a:rPr lang="en-US" sz="3200" dirty="0"/>
              <a:t>Theft by SQL </a:t>
            </a:r>
            <a:r>
              <a:rPr lang="en-US" sz="3200" dirty="0" smtClean="0"/>
              <a:t>Injection</a:t>
            </a:r>
            <a:endParaRPr lang="en-US" sz="3400" dirty="0">
              <a:solidFill>
                <a:srgbClr val="000510"/>
              </a:solidFill>
              <a:latin typeface="Arial" charset="0"/>
              <a:cs typeface="Arial" charset="0"/>
            </a:endParaRPr>
          </a:p>
        </p:txBody>
      </p:sp>
      <p:sp>
        <p:nvSpPr>
          <p:cNvPr id="90117" name="Footer Placeholder 4"/>
          <p:cNvSpPr>
            <a:spLocks noGrp="1"/>
          </p:cNvSpPr>
          <p:nvPr>
            <p:ph type="ftr" sz="quarter" idx="10"/>
          </p:nvPr>
        </p:nvSpPr>
        <p:spPr bwMode="auto">
          <a:ln>
            <a:miter lim="800000"/>
            <a:headEnd/>
            <a:tailEnd/>
          </a:ln>
          <a:extLst/>
        </p:spPr>
        <p:txBody>
          <a:bodyPr wrap="square" numCol="1" anchor="t"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dirty="0" smtClean="0">
                <a:latin typeface="Arial" panose="020B0604020202020204" pitchFamily="34" charset="0"/>
              </a:rPr>
              <a:t>Copyright © 2017 Pearson Education, Inc.</a:t>
            </a:r>
          </a:p>
        </p:txBody>
      </p:sp>
      <p:sp>
        <p:nvSpPr>
          <p:cNvPr id="2" name="Content Placeholder 1"/>
          <p:cNvSpPr>
            <a:spLocks noGrp="1"/>
          </p:cNvSpPr>
          <p:nvPr>
            <p:ph idx="1"/>
          </p:nvPr>
        </p:nvSpPr>
        <p:spPr/>
        <p:txBody>
          <a:bodyPr>
            <a:noAutofit/>
          </a:bodyPr>
          <a:lstStyle/>
          <a:p>
            <a:r>
              <a:rPr lang="en-US" dirty="0"/>
              <a:t>O</a:t>
            </a:r>
            <a:r>
              <a:rPr lang="en-US" dirty="0" smtClean="0"/>
              <a:t>ne common way </a:t>
            </a:r>
            <a:r>
              <a:rPr lang="en-US" dirty="0"/>
              <a:t>of stealing </a:t>
            </a:r>
            <a:r>
              <a:rPr lang="en-US" dirty="0" smtClean="0"/>
              <a:t>data from corporations</a:t>
            </a:r>
          </a:p>
          <a:p>
            <a:r>
              <a:rPr lang="en-US" dirty="0" smtClean="0"/>
              <a:t>Done </a:t>
            </a:r>
            <a:r>
              <a:rPr lang="en-US" dirty="0"/>
              <a:t>by people </a:t>
            </a:r>
            <a:r>
              <a:rPr lang="en-US" dirty="0" smtClean="0"/>
              <a:t>outside of </a:t>
            </a:r>
            <a:r>
              <a:rPr lang="en-US" dirty="0"/>
              <a:t>host nation to avoid </a:t>
            </a:r>
            <a:r>
              <a:rPr lang="en-US" dirty="0" smtClean="0"/>
              <a:t>prosecution</a:t>
            </a:r>
          </a:p>
          <a:p>
            <a:r>
              <a:rPr lang="en-US" dirty="0"/>
              <a:t>H</a:t>
            </a:r>
            <a:r>
              <a:rPr lang="en-US" dirty="0" smtClean="0"/>
              <a:t>ighly organized </a:t>
            </a:r>
            <a:r>
              <a:rPr lang="en-US" dirty="0"/>
              <a:t>and </a:t>
            </a:r>
            <a:r>
              <a:rPr lang="en-US" dirty="0" smtClean="0"/>
              <a:t>well-funded</a:t>
            </a:r>
          </a:p>
          <a:p>
            <a:pPr lvl="2"/>
            <a:r>
              <a:rPr lang="en-US" dirty="0" smtClean="0"/>
              <a:t>Criminal syndicates, nation </a:t>
            </a:r>
            <a:r>
              <a:rPr lang="en-US" dirty="0"/>
              <a:t>states, or political </a:t>
            </a:r>
            <a:r>
              <a:rPr lang="en-US" b="1" dirty="0" smtClean="0"/>
              <a:t>hacktivists</a:t>
            </a:r>
            <a:endParaRPr lang="en-US" dirty="0" smtClean="0"/>
          </a:p>
          <a:p>
            <a:pPr lvl="2"/>
            <a:r>
              <a:rPr lang="en-US" dirty="0" smtClean="0"/>
              <a:t>Mandiant </a:t>
            </a:r>
            <a:r>
              <a:rPr lang="en-US" dirty="0"/>
              <a:t>report “</a:t>
            </a:r>
            <a:r>
              <a:rPr lang="en-US" dirty="0">
                <a:hlinkClick r:id="rId3"/>
              </a:rPr>
              <a:t>APT1</a:t>
            </a:r>
            <a:r>
              <a:rPr lang="en-US" dirty="0" smtClean="0">
                <a:hlinkClick r:id="rId3"/>
              </a:rPr>
              <a:t>: Exposing </a:t>
            </a:r>
            <a:r>
              <a:rPr lang="en-US" dirty="0">
                <a:hlinkClick r:id="rId3"/>
              </a:rPr>
              <a:t>One of China’s Cyber Espionage Units</a:t>
            </a:r>
            <a:r>
              <a:rPr lang="en-US" dirty="0" smtClean="0"/>
              <a:t>”</a:t>
            </a:r>
          </a:p>
          <a:p>
            <a:r>
              <a:rPr lang="en-US" dirty="0"/>
              <a:t>Attempting SQL injection </a:t>
            </a:r>
            <a:r>
              <a:rPr lang="en-US" dirty="0" smtClean="0"/>
              <a:t>could </a:t>
            </a:r>
            <a:r>
              <a:rPr lang="en-US" dirty="0"/>
              <a:t>result in </a:t>
            </a:r>
            <a:r>
              <a:rPr lang="en-US" dirty="0" smtClean="0"/>
              <a:t>your arrest</a:t>
            </a:r>
            <a:endParaRPr lang="en-US" dirty="0" smtClean="0">
              <a:solidFill>
                <a:schemeClr val="bg2">
                  <a:lumMod val="10000"/>
                </a:schemeClr>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sp>
        <p:nvSpPr>
          <p:cNvPr id="4" name="Content Placeholder 3"/>
          <p:cNvSpPr>
            <a:spLocks noGrp="1"/>
          </p:cNvSpPr>
          <p:nvPr>
            <p:ph idx="1"/>
          </p:nvPr>
        </p:nvSpPr>
        <p:spPr/>
        <p:txBody>
          <a:bodyPr/>
          <a:lstStyle/>
          <a:p>
            <a:r>
              <a:rPr lang="en-US" dirty="0" smtClean="0"/>
              <a:t>Injection </a:t>
            </a:r>
            <a:r>
              <a:rPr lang="en-US" dirty="0"/>
              <a:t>happens </a:t>
            </a:r>
            <a:r>
              <a:rPr lang="en-US" dirty="0" smtClean="0"/>
              <a:t>when </a:t>
            </a:r>
            <a:r>
              <a:rPr lang="en-US" i="1" dirty="0" smtClean="0"/>
              <a:t>unexpected </a:t>
            </a:r>
            <a:r>
              <a:rPr lang="en-US" dirty="0"/>
              <a:t>text </a:t>
            </a:r>
            <a:r>
              <a:rPr lang="en-US" dirty="0" smtClean="0"/>
              <a:t>entered into </a:t>
            </a:r>
            <a:r>
              <a:rPr lang="en-US" dirty="0"/>
              <a:t>that </a:t>
            </a:r>
            <a:r>
              <a:rPr lang="en-US" dirty="0" smtClean="0"/>
              <a:t>Web form</a:t>
            </a:r>
            <a:r>
              <a:rPr lang="en-US" dirty="0"/>
              <a:t> </a:t>
            </a:r>
            <a:r>
              <a:rPr lang="en-US" dirty="0" smtClean="0"/>
              <a:t>that </a:t>
            </a:r>
            <a:r>
              <a:rPr lang="en-US" dirty="0"/>
              <a:t>changes the way the SQL </a:t>
            </a:r>
            <a:r>
              <a:rPr lang="en-US" dirty="0" smtClean="0"/>
              <a:t>statement is processed</a:t>
            </a:r>
          </a:p>
          <a:p>
            <a:endParaRPr lang="en-US" dirty="0"/>
          </a:p>
          <a:p>
            <a:endParaRPr lang="en-US" dirty="0" smtClean="0"/>
          </a:p>
          <a:p>
            <a:endParaRPr lang="en-US" dirty="0"/>
          </a:p>
          <a:p>
            <a:pPr marL="0" indent="0">
              <a:buNone/>
            </a:pPr>
            <a:r>
              <a:rPr lang="en-US" dirty="0"/>
              <a:t>SELECT * FROM Users WHERE username=</a:t>
            </a:r>
            <a:r>
              <a:rPr lang="en-US" b="1" dirty="0" smtClean="0"/>
              <a:t>’JohnDoe001’ </a:t>
            </a:r>
            <a:r>
              <a:rPr lang="en-US" dirty="0" smtClean="0"/>
              <a:t>AND </a:t>
            </a:r>
            <a:r>
              <a:rPr lang="en-US" dirty="0"/>
              <a:t>password=</a:t>
            </a:r>
            <a:r>
              <a:rPr lang="en-US" b="1" dirty="0"/>
              <a:t>’password1234’</a:t>
            </a:r>
            <a:r>
              <a:rPr lang="en-US" dirty="0"/>
              <a:t>;</a:t>
            </a:r>
          </a:p>
        </p:txBody>
      </p:sp>
      <p:sp>
        <p:nvSpPr>
          <p:cNvPr id="10" name="AutoShape 3"/>
          <p:cNvSpPr>
            <a:spLocks noChangeAspect="1" noChangeArrowheads="1" noTextEdit="1"/>
          </p:cNvSpPr>
          <p:nvPr/>
        </p:nvSpPr>
        <p:spPr bwMode="auto">
          <a:xfrm>
            <a:off x="3860800" y="2736850"/>
            <a:ext cx="4470400" cy="1384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cstate="print"/>
          <a:stretch>
            <a:fillRect/>
          </a:stretch>
        </p:blipFill>
        <p:spPr>
          <a:xfrm>
            <a:off x="3879708" y="2640274"/>
            <a:ext cx="4471380" cy="1384641"/>
          </a:xfrm>
          <a:prstGeom prst="rect">
            <a:avLst/>
          </a:prstGeom>
        </p:spPr>
      </p:pic>
    </p:spTree>
    <p:extLst>
      <p:ext uri="{BB962C8B-B14F-4D97-AF65-F5344CB8AC3E}">
        <p14:creationId xmlns="" xmlns:p14="http://schemas.microsoft.com/office/powerpoint/2010/main" val="34299793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000" dirty="0" smtClean="0">
                <a:solidFill>
                  <a:srgbClr val="000510"/>
                </a:solidFill>
                <a:latin typeface="Arial" charset="0"/>
                <a:cs typeface="Arial" charset="0"/>
              </a:rPr>
              <a:t>Security </a:t>
            </a:r>
            <a:r>
              <a:rPr lang="en-US" sz="4000" dirty="0">
                <a:solidFill>
                  <a:srgbClr val="000510"/>
                </a:solidFill>
                <a:latin typeface="Arial" charset="0"/>
                <a:cs typeface="Arial" charset="0"/>
              </a:rPr>
              <a:t>Guide: </a:t>
            </a:r>
            <a:r>
              <a:rPr lang="en-US" dirty="0"/>
              <a:t>Theft by SQL </a:t>
            </a:r>
            <a:r>
              <a:rPr lang="en-US" dirty="0" smtClean="0"/>
              <a:t>Injection (cont'd)</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2" name="Content Placeholder 1"/>
          <p:cNvSpPr>
            <a:spLocks noGrp="1"/>
          </p:cNvSpPr>
          <p:nvPr>
            <p:ph idx="1"/>
          </p:nvPr>
        </p:nvSpPr>
        <p:spPr/>
        <p:txBody>
          <a:bodyPr/>
          <a:lstStyle/>
          <a:p>
            <a:pPr marL="0" indent="0">
              <a:buNone/>
            </a:pPr>
            <a:r>
              <a:rPr lang="en-US" dirty="0"/>
              <a:t>SELECT * FROM Users WHERE username=</a:t>
            </a:r>
            <a:r>
              <a:rPr lang="en-US" b="1" dirty="0"/>
              <a:t>’JohnDoe001’</a:t>
            </a:r>
          </a:p>
          <a:p>
            <a:pPr marL="0" indent="0">
              <a:buNone/>
            </a:pPr>
            <a:r>
              <a:rPr lang="en-US" dirty="0"/>
              <a:t>AND password=</a:t>
            </a:r>
            <a:r>
              <a:rPr lang="en-US" b="1" dirty="0"/>
              <a:t>’anything’ or 1=1 </a:t>
            </a:r>
            <a:r>
              <a:rPr lang="en-US" b="1" dirty="0" smtClean="0"/>
              <a:t>--’</a:t>
            </a:r>
            <a:r>
              <a:rPr lang="en-US" dirty="0" smtClean="0"/>
              <a:t>;</a:t>
            </a:r>
          </a:p>
          <a:p>
            <a:pPr lvl="1"/>
            <a:r>
              <a:rPr lang="en-US" dirty="0"/>
              <a:t>“anything” will </a:t>
            </a:r>
            <a:r>
              <a:rPr lang="en-US" i="1" dirty="0"/>
              <a:t>not </a:t>
            </a:r>
            <a:r>
              <a:rPr lang="en-US" dirty="0"/>
              <a:t>match the correct password in the </a:t>
            </a:r>
            <a:r>
              <a:rPr lang="en-US" dirty="0" smtClean="0"/>
              <a:t>database</a:t>
            </a:r>
            <a:endParaRPr lang="en-US" dirty="0"/>
          </a:p>
          <a:p>
            <a:pPr lvl="1"/>
            <a:r>
              <a:rPr lang="en-US" dirty="0" smtClean="0"/>
              <a:t>“</a:t>
            </a:r>
            <a:r>
              <a:rPr lang="en-US" b="1" dirty="0"/>
              <a:t>or </a:t>
            </a:r>
            <a:r>
              <a:rPr lang="en-US" b="1" dirty="0" smtClean="0"/>
              <a:t>1=1 --’</a:t>
            </a:r>
            <a:r>
              <a:rPr lang="en-US" dirty="0" smtClean="0"/>
              <a:t> </a:t>
            </a:r>
            <a:r>
              <a:rPr lang="en-US" dirty="0"/>
              <a:t>was included the resulting </a:t>
            </a:r>
            <a:r>
              <a:rPr lang="en-US" dirty="0" smtClean="0"/>
              <a:t>comparison (1=1) </a:t>
            </a:r>
            <a:r>
              <a:rPr lang="en-US" dirty="0"/>
              <a:t>will </a:t>
            </a:r>
            <a:r>
              <a:rPr lang="en-US" dirty="0" smtClean="0"/>
              <a:t>always be </a:t>
            </a:r>
            <a:r>
              <a:rPr lang="en-US" dirty="0"/>
              <a:t>“true.” </a:t>
            </a:r>
            <a:endParaRPr lang="en-US" dirty="0" smtClean="0"/>
          </a:p>
          <a:p>
            <a:pPr marL="914400" lvl="1" indent="-455613">
              <a:buFont typeface="Wingdings" panose="05000000000000000000" pitchFamily="2" charset="2"/>
              <a:buChar char="Ø"/>
            </a:pPr>
            <a:r>
              <a:rPr lang="en-US" dirty="0" smtClean="0"/>
              <a:t> =1 </a:t>
            </a:r>
            <a:r>
              <a:rPr lang="en-US" dirty="0"/>
              <a:t>is true, and only one side </a:t>
            </a:r>
            <a:r>
              <a:rPr lang="en-US" dirty="0" smtClean="0"/>
              <a:t>of comparison needs to be true to bypass </a:t>
            </a:r>
            <a:r>
              <a:rPr lang="en-US" dirty="0"/>
              <a:t>login screen and gain access to the </a:t>
            </a:r>
            <a:r>
              <a:rPr lang="en-US" dirty="0" smtClean="0"/>
              <a:t>system </a:t>
            </a:r>
          </a:p>
        </p:txBody>
      </p:sp>
    </p:spTree>
    <p:extLst>
      <p:ext uri="{BB962C8B-B14F-4D97-AF65-F5344CB8AC3E}">
        <p14:creationId xmlns="" xmlns:p14="http://schemas.microsoft.com/office/powerpoint/2010/main" val="3335249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Review</a:t>
            </a:r>
            <a:endParaRPr lang="en-US" dirty="0"/>
          </a:p>
        </p:txBody>
      </p:sp>
      <p:sp>
        <p:nvSpPr>
          <p:cNvPr id="4" name="Footer Placeholder 3"/>
          <p:cNvSpPr>
            <a:spLocks noGrp="1"/>
          </p:cNvSpPr>
          <p:nvPr>
            <p:ph type="ftr" sz="quarter" idx="10"/>
          </p:nvPr>
        </p:nvSpPr>
        <p:spPr/>
        <p:txBody>
          <a:bodyPr/>
          <a:lstStyle/>
          <a:p>
            <a:r>
              <a:rPr lang="en-US" dirty="0" smtClean="0"/>
              <a:t>Copyright © 2017 Pearson Education, Inc.</a:t>
            </a:r>
            <a:endParaRPr lang="en-US" dirty="0"/>
          </a:p>
        </p:txBody>
      </p:sp>
      <p:sp>
        <p:nvSpPr>
          <p:cNvPr id="3" name="Content Placeholder 2"/>
          <p:cNvSpPr>
            <a:spLocks noGrp="1"/>
          </p:cNvSpPr>
          <p:nvPr>
            <p:ph idx="1"/>
          </p:nvPr>
        </p:nvSpPr>
        <p:spPr>
          <a:xfrm>
            <a:off x="814676" y="1463039"/>
            <a:ext cx="10515600" cy="4002984"/>
          </a:xfrm>
        </p:spPr>
        <p:txBody>
          <a:bodyPr/>
          <a:lstStyle/>
          <a:p>
            <a:pPr marL="0" indent="0">
              <a:buNone/>
            </a:pPr>
            <a:r>
              <a:rPr lang="en-US" dirty="0" smtClean="0"/>
              <a:t>Q1: </a:t>
            </a:r>
            <a:r>
              <a:rPr lang="en-US" dirty="0"/>
              <a:t>Why do you need to know about databases?</a:t>
            </a:r>
          </a:p>
          <a:p>
            <a:pPr marL="0" indent="0">
              <a:buNone/>
            </a:pPr>
            <a:r>
              <a:rPr lang="en-US" dirty="0" smtClean="0"/>
              <a:t>Q2: </a:t>
            </a:r>
            <a:r>
              <a:rPr lang="en-US" dirty="0"/>
              <a:t>What is a Database?</a:t>
            </a:r>
          </a:p>
          <a:p>
            <a:pPr marL="0" indent="0">
              <a:buNone/>
            </a:pPr>
            <a:r>
              <a:rPr lang="en-US" dirty="0" smtClean="0"/>
              <a:t>Q3: </a:t>
            </a:r>
            <a:r>
              <a:rPr lang="en-US" dirty="0"/>
              <a:t>What is a Database Management System (DBMS)?</a:t>
            </a:r>
          </a:p>
          <a:p>
            <a:pPr marL="0" indent="0">
              <a:buNone/>
            </a:pPr>
            <a:r>
              <a:rPr lang="en-US" dirty="0" smtClean="0"/>
              <a:t>Q4: How </a:t>
            </a:r>
            <a:r>
              <a:rPr lang="en-US" dirty="0"/>
              <a:t>do database applications make databases </a:t>
            </a:r>
            <a:r>
              <a:rPr lang="en-US" dirty="0" smtClean="0"/>
              <a:t>more useful</a:t>
            </a:r>
            <a:r>
              <a:rPr lang="en-US" dirty="0"/>
              <a:t>?</a:t>
            </a:r>
          </a:p>
          <a:p>
            <a:pPr marL="0" indent="0">
              <a:buNone/>
            </a:pPr>
            <a:r>
              <a:rPr lang="en-US" dirty="0" smtClean="0"/>
              <a:t>Q5: How </a:t>
            </a:r>
            <a:r>
              <a:rPr lang="en-US" dirty="0"/>
              <a:t>can falcon security benefit from a </a:t>
            </a:r>
            <a:r>
              <a:rPr lang="en-US" dirty="0" smtClean="0"/>
              <a:t>database system</a:t>
            </a:r>
            <a:r>
              <a:rPr lang="en-US" dirty="0"/>
              <a:t>?</a:t>
            </a:r>
          </a:p>
          <a:p>
            <a:pPr marL="0" indent="0">
              <a:buNone/>
            </a:pPr>
            <a:r>
              <a:rPr lang="en-US" dirty="0" smtClean="0"/>
              <a:t>Q6: </a:t>
            </a:r>
            <a:r>
              <a:rPr lang="en-US" dirty="0"/>
              <a:t>What are nontraditional DBMS products</a:t>
            </a:r>
            <a:r>
              <a:rPr lang="en-US" dirty="0" smtClean="0"/>
              <a:t>?</a:t>
            </a:r>
          </a:p>
          <a:p>
            <a:pPr marL="1143000" lvl="3" indent="-517525"/>
            <a:r>
              <a:rPr lang="en-US" dirty="0"/>
              <a:t>How does the </a:t>
            </a:r>
            <a:r>
              <a:rPr lang="en-US" dirty="0" smtClean="0"/>
              <a:t>knowledge in </a:t>
            </a:r>
            <a:r>
              <a:rPr lang="en-US" dirty="0"/>
              <a:t>this chapter help you?</a:t>
            </a:r>
            <a:r>
              <a:rPr lang="en-US" dirty="0" smtClean="0"/>
              <a:t/>
            </a:r>
            <a:br>
              <a:rPr lang="en-US" dirty="0" smtClean="0"/>
            </a:br>
            <a:endParaRPr lang="en-US" dirty="0"/>
          </a:p>
        </p:txBody>
      </p:sp>
    </p:spTree>
    <p:extLst>
      <p:ext uri="{BB962C8B-B14F-4D97-AF65-F5344CB8AC3E}">
        <p14:creationId xmlns="" xmlns:p14="http://schemas.microsoft.com/office/powerpoint/2010/main" val="5851981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2"/>
          <p:cNvSpPr>
            <a:spLocks noGrp="1"/>
          </p:cNvSpPr>
          <p:nvPr>
            <p:ph type="title"/>
          </p:nvPr>
        </p:nvSpPr>
        <p:spPr/>
        <p:txBody>
          <a:bodyPr/>
          <a:lstStyle/>
          <a:p>
            <a:r>
              <a:rPr dirty="0" smtClean="0">
                <a:latin typeface="Arial" charset="0"/>
                <a:cs typeface="Arial" charset="0"/>
              </a:rPr>
              <a:t>Case Study 5: Shane's Car Parts Database</a:t>
            </a:r>
          </a:p>
        </p:txBody>
      </p:sp>
      <p:sp>
        <p:nvSpPr>
          <p:cNvPr id="95236" name="Footer Placeholder 4"/>
          <p:cNvSpPr>
            <a:spLocks noGrp="1"/>
          </p:cNvSpPr>
          <p:nvPr>
            <p:ph type="ftr" sz="quarter" idx="10"/>
          </p:nvPr>
        </p:nvSpPr>
        <p:spPr bwMode="auto">
          <a:ln>
            <a:miter lim="800000"/>
            <a:headEnd/>
            <a:tailEnd/>
          </a:ln>
          <a:extLst/>
        </p:spPr>
        <p:txBody>
          <a:bodyPr wrap="square" numCol="1" anchor="t"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dirty="0" smtClean="0">
                <a:latin typeface="Arial" panose="020B0604020202020204" pitchFamily="34" charset="0"/>
              </a:rPr>
              <a:t>Copyright © 2017 Pearson Education, Inc.</a:t>
            </a:r>
          </a:p>
        </p:txBody>
      </p:sp>
      <p:sp>
        <p:nvSpPr>
          <p:cNvPr id="2" name="Content Placeholder 1"/>
          <p:cNvSpPr>
            <a:spLocks noGrp="1"/>
          </p:cNvSpPr>
          <p:nvPr>
            <p:ph idx="1"/>
          </p:nvPr>
        </p:nvSpPr>
        <p:spPr>
          <a:xfrm>
            <a:off x="1518022" y="2145406"/>
            <a:ext cx="5954344" cy="2377440"/>
          </a:xfrm>
        </p:spPr>
        <p:txBody>
          <a:bodyPr>
            <a:normAutofit/>
          </a:bodyPr>
          <a:lstStyle/>
          <a:p>
            <a:r>
              <a:rPr lang="en-US" dirty="0" smtClean="0"/>
              <a:t>Highly qualified classic and vintage car mechanic – 20 years experience</a:t>
            </a:r>
          </a:p>
          <a:p>
            <a:r>
              <a:rPr lang="en-US" dirty="0" smtClean="0"/>
              <a:t>Served apprenticeships with luxury marques Jaguar and Bentley </a:t>
            </a:r>
          </a:p>
        </p:txBody>
      </p:sp>
      <p:pic>
        <p:nvPicPr>
          <p:cNvPr id="4" name="Picture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642655" y="2027359"/>
            <a:ext cx="4023323" cy="265066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Car Parts </a:t>
            </a:r>
            <a:r>
              <a:rPr lang="en-US" dirty="0"/>
              <a:t>in </a:t>
            </a:r>
            <a:r>
              <a:rPr lang="en-US" dirty="0" smtClean="0"/>
              <a:t>Storage</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935361" y="1782352"/>
            <a:ext cx="5158509" cy="3439005"/>
          </a:xfrm>
          <a:prstGeom prst="rect">
            <a:avLst/>
          </a:prstGeom>
        </p:spPr>
      </p:pic>
      <p:pic>
        <p:nvPicPr>
          <p:cNvPr id="7" name="Picture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125402" y="1782352"/>
            <a:ext cx="5210902" cy="3439005"/>
          </a:xfrm>
          <a:prstGeom prst="rect">
            <a:avLst/>
          </a:prstGeom>
        </p:spPr>
      </p:pic>
    </p:spTree>
    <p:extLst>
      <p:ext uri="{BB962C8B-B14F-4D97-AF65-F5344CB8AC3E}">
        <p14:creationId xmlns="" xmlns:p14="http://schemas.microsoft.com/office/powerpoint/2010/main" val="19015617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2726" y="1235755"/>
            <a:ext cx="2566216" cy="2002972"/>
          </a:xfrm>
        </p:spPr>
        <p:txBody>
          <a:bodyPr>
            <a:normAutofit fontScale="90000"/>
          </a:bodyPr>
          <a:lstStyle/>
          <a:p>
            <a:r>
              <a:rPr lang="en-US" dirty="0"/>
              <a:t>Columns in the </a:t>
            </a:r>
            <a:r>
              <a:rPr lang="en-US" dirty="0" smtClean="0"/>
              <a:t>Car Part </a:t>
            </a:r>
            <a:r>
              <a:rPr lang="en-US" dirty="0" smtClean="0"/>
              <a:t>Table</a:t>
            </a:r>
            <a:br>
              <a:rPr lang="en-US" dirty="0" smtClean="0"/>
            </a:br>
            <a:r>
              <a:rPr lang="en-US" dirty="0" smtClean="0"/>
              <a:t>(contd.)</a:t>
            </a:r>
            <a:endParaRPr lang="en-US" dirty="0"/>
          </a:p>
        </p:txBody>
      </p:sp>
      <p:sp>
        <p:nvSpPr>
          <p:cNvPr id="3" name="Footer Placeholder 2"/>
          <p:cNvSpPr>
            <a:spLocks noGrp="1"/>
          </p:cNvSpPr>
          <p:nvPr>
            <p:ph type="ftr" sz="quarter" idx="10"/>
          </p:nvPr>
        </p:nvSpPr>
        <p:spPr/>
        <p:txBody>
          <a:bodyPr/>
          <a:lstStyle/>
          <a:p>
            <a:pPr>
              <a:defRPr/>
            </a:pPr>
            <a:r>
              <a:rPr lang="en-US" dirty="0" smtClean="0"/>
              <a:t>Copyright © 2017 Pearson Education, Inc.</a:t>
            </a:r>
            <a:endParaRPr lang="en-US" dirty="0"/>
          </a:p>
        </p:txBody>
      </p:sp>
      <p:pic>
        <p:nvPicPr>
          <p:cNvPr id="5" name="Picture 4"/>
          <p:cNvPicPr>
            <a:picLocks noChangeAspect="1"/>
          </p:cNvPicPr>
          <p:nvPr/>
        </p:nvPicPr>
        <p:blipFill>
          <a:blip r:embed="rId3" cstate="print"/>
          <a:stretch>
            <a:fillRect/>
          </a:stretch>
        </p:blipFill>
        <p:spPr>
          <a:xfrm>
            <a:off x="4147357" y="318537"/>
            <a:ext cx="7010294" cy="5018651"/>
          </a:xfrm>
          <a:prstGeom prst="rect">
            <a:avLst/>
          </a:prstGeom>
        </p:spPr>
      </p:pic>
    </p:spTree>
    <p:extLst>
      <p:ext uri="{BB962C8B-B14F-4D97-AF65-F5344CB8AC3E}">
        <p14:creationId xmlns="" xmlns:p14="http://schemas.microsoft.com/office/powerpoint/2010/main" val="4574575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Design and Result</a:t>
            </a:r>
            <a:endParaRPr lang="en-US" dirty="0"/>
          </a:p>
        </p:txBody>
      </p:sp>
      <p:sp>
        <p:nvSpPr>
          <p:cNvPr id="3" name="Footer Placeholder 2"/>
          <p:cNvSpPr>
            <a:spLocks noGrp="1"/>
          </p:cNvSpPr>
          <p:nvPr>
            <p:ph type="ftr" sz="quarter" idx="10"/>
          </p:nvPr>
        </p:nvSpPr>
        <p:spPr/>
        <p:txBody>
          <a:bodyPr/>
          <a:lstStyle/>
          <a:p>
            <a:pPr>
              <a:defRPr/>
            </a:pPr>
            <a:r>
              <a:rPr lang="en-US" dirty="0" smtClean="0"/>
              <a:t>Copyright © 2017 Pearson Education, Inc.</a:t>
            </a:r>
            <a:endParaRPr lang="en-US" dirty="0"/>
          </a:p>
        </p:txBody>
      </p:sp>
      <p:pic>
        <p:nvPicPr>
          <p:cNvPr id="5" name="Picture 4"/>
          <p:cNvPicPr>
            <a:picLocks noChangeAspect="1"/>
          </p:cNvPicPr>
          <p:nvPr/>
        </p:nvPicPr>
        <p:blipFill>
          <a:blip r:embed="rId2" cstate="print"/>
          <a:stretch>
            <a:fillRect/>
          </a:stretch>
        </p:blipFill>
        <p:spPr>
          <a:xfrm>
            <a:off x="261786" y="1677359"/>
            <a:ext cx="5094204" cy="3724795"/>
          </a:xfrm>
          <a:prstGeom prst="rect">
            <a:avLst/>
          </a:prstGeom>
        </p:spPr>
      </p:pic>
      <p:pic>
        <p:nvPicPr>
          <p:cNvPr id="8" name="Picture 7"/>
          <p:cNvPicPr>
            <a:picLocks noChangeAspect="1"/>
          </p:cNvPicPr>
          <p:nvPr/>
        </p:nvPicPr>
        <p:blipFill>
          <a:blip r:embed="rId3" cstate="print"/>
          <a:stretch>
            <a:fillRect/>
          </a:stretch>
        </p:blipFill>
        <p:spPr>
          <a:xfrm>
            <a:off x="5639369" y="3118531"/>
            <a:ext cx="6330847" cy="838614"/>
          </a:xfrm>
          <a:prstGeom prst="rect">
            <a:avLst/>
          </a:prstGeom>
        </p:spPr>
      </p:pic>
    </p:spTree>
    <p:extLst>
      <p:ext uri="{BB962C8B-B14F-4D97-AF65-F5344CB8AC3E}">
        <p14:creationId xmlns="" xmlns:p14="http://schemas.microsoft.com/office/powerpoint/2010/main" val="39816778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AutoShape 2"/>
          <p:cNvSpPr>
            <a:spLocks noGrp="1" noChangeArrowheads="1"/>
          </p:cNvSpPr>
          <p:nvPr>
            <p:ph type="title"/>
          </p:nvPr>
        </p:nvSpPr>
        <p:spPr/>
        <p:txBody>
          <a:bodyPr/>
          <a:lstStyle/>
          <a:p>
            <a:pPr marL="800100" indent="-800100"/>
            <a:r>
              <a:rPr lang="en-US" dirty="0" smtClean="0">
                <a:solidFill>
                  <a:srgbClr val="191919"/>
                </a:solidFill>
                <a:latin typeface="Arial" charset="0"/>
                <a:cs typeface="Arial" charset="0"/>
              </a:rPr>
              <a:t>What Is the Purpose of a Database?</a:t>
            </a:r>
          </a:p>
        </p:txBody>
      </p:sp>
      <p:sp>
        <p:nvSpPr>
          <p:cNvPr id="33797" name="Footer Placeholder 4"/>
          <p:cNvSpPr>
            <a:spLocks noGrp="1"/>
          </p:cNvSpPr>
          <p:nvPr>
            <p:ph type="ftr" sz="quarter" idx="10"/>
          </p:nvPr>
        </p:nvSpPr>
        <p:spPr bwMode="auto">
          <a:ln>
            <a:miter lim="800000"/>
            <a:headEnd/>
            <a:tailEnd/>
          </a:ln>
          <a:extLst/>
        </p:spPr>
        <p:txBody>
          <a:bodyPr wrap="square" numCol="1" anchor="t"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dirty="0" smtClean="0">
                <a:latin typeface="Arial" panose="020B0604020202020204" pitchFamily="34" charset="0"/>
              </a:rPr>
              <a:t>Copyright © 2017 Pearson Education, Inc.</a:t>
            </a:r>
          </a:p>
        </p:txBody>
      </p:sp>
      <p:sp>
        <p:nvSpPr>
          <p:cNvPr id="13315" name="Content Placeholder 1"/>
          <p:cNvSpPr>
            <a:spLocks noGrp="1"/>
          </p:cNvSpPr>
          <p:nvPr>
            <p:ph idx="1"/>
          </p:nvPr>
        </p:nvSpPr>
        <p:spPr/>
        <p:txBody>
          <a:bodyPr/>
          <a:lstStyle/>
          <a:p>
            <a:pPr marL="457200" indent="-338138">
              <a:lnSpc>
                <a:spcPct val="90000"/>
              </a:lnSpc>
              <a:buFont typeface="Arial" charset="0"/>
              <a:buChar char="•"/>
            </a:pPr>
            <a:r>
              <a:rPr lang="en-US" dirty="0" smtClean="0">
                <a:latin typeface="Arial" charset="0"/>
                <a:cs typeface="Arial" charset="0"/>
              </a:rPr>
              <a:t>Organize and keep track of things</a:t>
            </a:r>
          </a:p>
          <a:p>
            <a:pPr marL="457200" indent="-338138">
              <a:lnSpc>
                <a:spcPct val="90000"/>
              </a:lnSpc>
              <a:buFont typeface="Arial" charset="0"/>
              <a:buChar char="•"/>
            </a:pPr>
            <a:r>
              <a:rPr lang="en-US" dirty="0" smtClean="0">
                <a:solidFill>
                  <a:srgbClr val="231E02"/>
                </a:solidFill>
                <a:latin typeface="Arial" charset="0"/>
                <a:cs typeface="Arial" charset="0"/>
              </a:rPr>
              <a:t>Keep track of multiple themes</a:t>
            </a:r>
          </a:p>
          <a:p>
            <a:pPr marL="457200" indent="-338138">
              <a:lnSpc>
                <a:spcPct val="90000"/>
              </a:lnSpc>
              <a:buFont typeface="Arial" charset="0"/>
              <a:buChar char="•"/>
            </a:pPr>
            <a:r>
              <a:rPr lang="en-US" dirty="0" smtClean="0">
                <a:latin typeface="Arial" charset="0"/>
                <a:cs typeface="Arial" charset="0"/>
              </a:rPr>
              <a:t>General rule: </a:t>
            </a:r>
          </a:p>
          <a:p>
            <a:pPr marL="914400" lvl="1" indent="-457200">
              <a:lnSpc>
                <a:spcPct val="90000"/>
              </a:lnSpc>
              <a:buFont typeface="Arial" panose="020B0604020202020204" pitchFamily="34" charset="0"/>
              <a:buChar char="–"/>
            </a:pPr>
            <a:r>
              <a:rPr lang="en-US" dirty="0" smtClean="0">
                <a:latin typeface="Arial" charset="0"/>
                <a:cs typeface="Arial" charset="0"/>
              </a:rPr>
              <a:t>Single theme – use a spreadsheet</a:t>
            </a:r>
          </a:p>
          <a:p>
            <a:pPr marL="914400" lvl="1" indent="-457200">
              <a:lnSpc>
                <a:spcPct val="90000"/>
              </a:lnSpc>
              <a:buFont typeface="Arial" panose="020B0604020202020204" pitchFamily="34" charset="0"/>
              <a:buChar char="–"/>
            </a:pPr>
            <a:r>
              <a:rPr lang="en-US" dirty="0" smtClean="0">
                <a:latin typeface="Arial" charset="0"/>
                <a:cs typeface="Arial" charset="0"/>
              </a:rPr>
              <a:t>Multiple themes - use a database</a:t>
            </a:r>
          </a:p>
          <a:p>
            <a:pPr marL="457200" lvl="1" indent="-342900">
              <a:lnSpc>
                <a:spcPct val="90000"/>
              </a:lnSpc>
              <a:buClrTx/>
            </a:pPr>
            <a:r>
              <a:rPr lang="en-US" dirty="0" smtClean="0">
                <a:latin typeface="Arial" charset="0"/>
                <a:cs typeface="Arial" charset="0"/>
              </a:rPr>
              <a:t>What's a theme?</a:t>
            </a:r>
          </a:p>
          <a:p>
            <a:pPr marL="914400" lvl="2" indent="-457200">
              <a:lnSpc>
                <a:spcPct val="90000"/>
              </a:lnSpc>
              <a:buClrTx/>
            </a:pPr>
            <a:r>
              <a:rPr lang="en-US" dirty="0">
                <a:latin typeface="Arial" charset="0"/>
                <a:cs typeface="Arial" charset="0"/>
              </a:rPr>
              <a:t>Ex: </a:t>
            </a:r>
            <a:r>
              <a:rPr lang="en-US" dirty="0"/>
              <a:t>student grades, student emails, </a:t>
            </a:r>
            <a:r>
              <a:rPr lang="en-US" dirty="0" smtClean="0"/>
              <a:t>student </a:t>
            </a:r>
            <a:r>
              <a:rPr lang="en-US" dirty="0"/>
              <a:t>office </a:t>
            </a:r>
            <a:r>
              <a:rPr lang="en-US" dirty="0" smtClean="0"/>
              <a:t>visits</a:t>
            </a:r>
            <a:r>
              <a:rPr lang="en-US" dirty="0" smtClean="0">
                <a:latin typeface="Arial" charset="0"/>
                <a:cs typeface="Arial" charset="0"/>
              </a:rPr>
              <a: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lstStyle/>
          <a:p>
            <a:r>
              <a:rPr lang="en-US" dirty="0" smtClean="0">
                <a:latin typeface="Arial" charset="0"/>
                <a:cs typeface="Arial" charset="0"/>
              </a:rPr>
              <a:t>A List of Student Grades Presented in a Spreadsheet – Single Theme</a:t>
            </a:r>
          </a:p>
        </p:txBody>
      </p:sp>
      <p:sp>
        <p:nvSpPr>
          <p:cNvPr id="4" name="Footer Placeholder 3"/>
          <p:cNvSpPr>
            <a:spLocks noGrp="1"/>
          </p:cNvSpPr>
          <p:nvPr>
            <p:ph type="ftr" sz="quarter" idx="10"/>
          </p:nvPr>
        </p:nvSpPr>
        <p:spPr/>
        <p:txBody>
          <a:bodyPr/>
          <a:lstStyle/>
          <a:p>
            <a:pPr>
              <a:defRPr/>
            </a:pPr>
            <a:r>
              <a:rPr lang="en-US" dirty="0" smtClean="0"/>
              <a:t>Copyright © 2017 Pearson Education, Inc.</a:t>
            </a:r>
            <a:endParaRPr lang="en-US" dirty="0"/>
          </a:p>
        </p:txBody>
      </p:sp>
      <p:pic>
        <p:nvPicPr>
          <p:cNvPr id="3" name="Picture 2"/>
          <p:cNvPicPr>
            <a:picLocks noChangeAspect="1"/>
          </p:cNvPicPr>
          <p:nvPr/>
        </p:nvPicPr>
        <p:blipFill>
          <a:blip r:embed="rId3" cstate="print"/>
          <a:stretch>
            <a:fillRect/>
          </a:stretch>
        </p:blipFill>
        <p:spPr>
          <a:xfrm>
            <a:off x="831647" y="1528391"/>
            <a:ext cx="10528705" cy="4182218"/>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2"/>
          <p:cNvSpPr>
            <a:spLocks noGrp="1"/>
          </p:cNvSpPr>
          <p:nvPr>
            <p:ph type="title"/>
          </p:nvPr>
        </p:nvSpPr>
        <p:spPr/>
        <p:txBody>
          <a:bodyPr/>
          <a:lstStyle/>
          <a:p>
            <a:r>
              <a:rPr lang="en-US" dirty="0" smtClean="0">
                <a:latin typeface="Arial" charset="0"/>
                <a:cs typeface="Arial" charset="0"/>
              </a:rPr>
              <a:t>Student Data Form for a Database Application</a:t>
            </a:r>
          </a:p>
        </p:txBody>
      </p:sp>
      <p:sp>
        <p:nvSpPr>
          <p:cNvPr id="35843" name="Footer Placeholder 4"/>
          <p:cNvSpPr>
            <a:spLocks noGrp="1"/>
          </p:cNvSpPr>
          <p:nvPr>
            <p:ph type="ftr" sz="quarter" idx="10"/>
          </p:nvPr>
        </p:nvSpPr>
        <p:spPr bwMode="auto">
          <a:ln>
            <a:miter lim="800000"/>
            <a:headEnd/>
            <a:tailEnd/>
          </a:ln>
          <a:extLst/>
        </p:spPr>
        <p:txBody>
          <a:bodyPr wrap="square" numCol="1" anchor="t"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dirty="0" smtClean="0">
                <a:latin typeface="Arial" panose="020B0604020202020204" pitchFamily="34" charset="0"/>
              </a:rPr>
              <a:t>Copyright © 2017 Pearson Education, Inc.</a:t>
            </a:r>
          </a:p>
        </p:txBody>
      </p:sp>
      <p:sp>
        <p:nvSpPr>
          <p:cNvPr id="5" name="AutoShape 3"/>
          <p:cNvSpPr>
            <a:spLocks noChangeAspect="1" noChangeArrowheads="1" noTextEdit="1"/>
          </p:cNvSpPr>
          <p:nvPr/>
        </p:nvSpPr>
        <p:spPr bwMode="auto">
          <a:xfrm>
            <a:off x="1819525" y="1576706"/>
            <a:ext cx="8562725" cy="38404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a:picLocks noChangeAspect="1"/>
          </p:cNvPicPr>
          <p:nvPr/>
        </p:nvPicPr>
        <p:blipFill>
          <a:blip r:embed="rId3" cstate="print"/>
          <a:stretch>
            <a:fillRect/>
          </a:stretch>
        </p:blipFill>
        <p:spPr>
          <a:xfrm>
            <a:off x="1804435" y="1576706"/>
            <a:ext cx="8577815" cy="3846909"/>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AutoShape 2"/>
          <p:cNvSpPr>
            <a:spLocks noGrp="1" noChangeArrowheads="1"/>
          </p:cNvSpPr>
          <p:nvPr>
            <p:ph type="title"/>
          </p:nvPr>
        </p:nvSpPr>
        <p:spPr/>
        <p:txBody>
          <a:bodyPr/>
          <a:lstStyle/>
          <a:p>
            <a:r>
              <a:rPr lang="en-US" dirty="0" smtClean="0">
                <a:solidFill>
                  <a:srgbClr val="191919"/>
                </a:solidFill>
                <a:latin typeface="Arial" charset="0"/>
                <a:cs typeface="Arial" charset="0"/>
              </a:rPr>
              <a:t>Q2: What Is a Database? </a:t>
            </a:r>
          </a:p>
        </p:txBody>
      </p:sp>
      <p:sp>
        <p:nvSpPr>
          <p:cNvPr id="37893" name="Footer Placeholder 4"/>
          <p:cNvSpPr>
            <a:spLocks noGrp="1"/>
          </p:cNvSpPr>
          <p:nvPr>
            <p:ph type="ftr" sz="quarter" idx="10"/>
          </p:nvPr>
        </p:nvSpPr>
        <p:spPr bwMode="auto">
          <a:ln>
            <a:miter lim="800000"/>
            <a:headEnd/>
            <a:tailEnd/>
          </a:ln>
          <a:extLst/>
        </p:spPr>
        <p:txBody>
          <a:bodyPr wrap="square" numCol="1" anchor="t"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dirty="0" smtClean="0">
                <a:latin typeface="Arial" panose="020B0604020202020204" pitchFamily="34" charset="0"/>
              </a:rPr>
              <a:t>Copyright © 2017 Pearson Education, Inc.</a:t>
            </a:r>
          </a:p>
        </p:txBody>
      </p:sp>
      <p:grpSp>
        <p:nvGrpSpPr>
          <p:cNvPr id="4" name="Group 4"/>
          <p:cNvGrpSpPr>
            <a:grpSpLocks/>
          </p:cNvGrpSpPr>
          <p:nvPr/>
        </p:nvGrpSpPr>
        <p:grpSpPr bwMode="auto">
          <a:xfrm>
            <a:off x="2463800" y="1607475"/>
            <a:ext cx="7315200" cy="3931920"/>
            <a:chOff x="1936" y="864"/>
            <a:chExt cx="3808" cy="2592"/>
          </a:xfrm>
        </p:grpSpPr>
        <p:sp>
          <p:nvSpPr>
            <p:cNvPr id="5" name="AutoShape 3"/>
            <p:cNvSpPr>
              <a:spLocks noChangeAspect="1" noChangeArrowheads="1" noTextEdit="1"/>
            </p:cNvSpPr>
            <p:nvPr/>
          </p:nvSpPr>
          <p:spPr bwMode="auto">
            <a:xfrm>
              <a:off x="1936" y="864"/>
              <a:ext cx="3808" cy="25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4101"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36" y="864"/>
              <a:ext cx="3816" cy="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Arial" charset="0"/>
                <a:cs typeface="Arial" charset="0"/>
              </a:rPr>
              <a:t>Hierarchy of Data Elements</a:t>
            </a:r>
            <a:endParaRPr lang="en-US" sz="3600"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grpSp>
        <p:nvGrpSpPr>
          <p:cNvPr id="6" name="Group 4"/>
          <p:cNvGrpSpPr>
            <a:grpSpLocks noChangeAspect="1"/>
          </p:cNvGrpSpPr>
          <p:nvPr/>
        </p:nvGrpSpPr>
        <p:grpSpPr bwMode="auto">
          <a:xfrm>
            <a:off x="2228850" y="1574800"/>
            <a:ext cx="7680325" cy="3930650"/>
            <a:chOff x="1404" y="992"/>
            <a:chExt cx="4838" cy="2476"/>
          </a:xfrm>
        </p:grpSpPr>
        <p:sp>
          <p:nvSpPr>
            <p:cNvPr id="7" name="AutoShape 3"/>
            <p:cNvSpPr>
              <a:spLocks noChangeAspect="1" noChangeArrowheads="1" noTextEdit="1"/>
            </p:cNvSpPr>
            <p:nvPr/>
          </p:nvSpPr>
          <p:spPr bwMode="auto">
            <a:xfrm>
              <a:off x="1404" y="992"/>
              <a:ext cx="4838" cy="24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5125"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404" y="992"/>
              <a:ext cx="4849" cy="24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 xmlns:p14="http://schemas.microsoft.com/office/powerpoint/2010/main" val="56237330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emis7e">
  <a:themeElements>
    <a:clrScheme name="Custom 12">
      <a:dk1>
        <a:srgbClr val="00040C"/>
      </a:dk1>
      <a:lt1>
        <a:sysClr val="window" lastClr="FFFFFF"/>
      </a:lt1>
      <a:dk2>
        <a:srgbClr val="C8E8F4"/>
      </a:dk2>
      <a:lt2>
        <a:srgbClr val="F9EDA5"/>
      </a:lt2>
      <a:accent1>
        <a:srgbClr val="145064"/>
      </a:accent1>
      <a:accent2>
        <a:srgbClr val="F9EDA5"/>
      </a:accent2>
      <a:accent3>
        <a:srgbClr val="F5E169"/>
      </a:accent3>
      <a:accent4>
        <a:srgbClr val="F5E169"/>
      </a:accent4>
      <a:accent5>
        <a:srgbClr val="F2F2F2"/>
      </a:accent5>
      <a:accent6>
        <a:srgbClr val="BEE5F2"/>
      </a:accent6>
      <a:hlink>
        <a:srgbClr val="002D88"/>
      </a:hlink>
      <a:folHlink>
        <a:srgbClr val="071C24"/>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extLst>
    <a:ext uri="{05A4C25C-085E-4340-85A3-A5531E510DB2}">
      <thm15:themeFamily xmlns="" xmlns:thm15="http://schemas.microsoft.com/office/thememl/2012/main" name="emis7e" id="{29AB47C4-94BD-41F1-8972-5377D2CEE6E6}" vid="{1F786610-8071-45D7-B808-83255C4671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2">
    <a:dk1>
      <a:srgbClr val="00040C"/>
    </a:dk1>
    <a:lt1>
      <a:sysClr val="window" lastClr="FFFFFF"/>
    </a:lt1>
    <a:dk2>
      <a:srgbClr val="C8E8F4"/>
    </a:dk2>
    <a:lt2>
      <a:srgbClr val="F9EDA5"/>
    </a:lt2>
    <a:accent1>
      <a:srgbClr val="145064"/>
    </a:accent1>
    <a:accent2>
      <a:srgbClr val="F9EDA5"/>
    </a:accent2>
    <a:accent3>
      <a:srgbClr val="F5E169"/>
    </a:accent3>
    <a:accent4>
      <a:srgbClr val="F5E169"/>
    </a:accent4>
    <a:accent5>
      <a:srgbClr val="F2F2F2"/>
    </a:accent5>
    <a:accent6>
      <a:srgbClr val="BEE5F2"/>
    </a:accent6>
    <a:hlink>
      <a:srgbClr val="002D88"/>
    </a:hlink>
    <a:folHlink>
      <a:srgbClr val="071C24"/>
    </a:folHlink>
  </a:clrScheme>
</a:themeOverride>
</file>

<file path=ppt/theme/themeOverride2.xml><?xml version="1.0" encoding="utf-8"?>
<a:themeOverride xmlns:a="http://schemas.openxmlformats.org/drawingml/2006/main">
  <a:clrScheme name="Custom 12">
    <a:dk1>
      <a:srgbClr val="00040C"/>
    </a:dk1>
    <a:lt1>
      <a:sysClr val="window" lastClr="FFFFFF"/>
    </a:lt1>
    <a:dk2>
      <a:srgbClr val="C8E8F4"/>
    </a:dk2>
    <a:lt2>
      <a:srgbClr val="F9EDA5"/>
    </a:lt2>
    <a:accent1>
      <a:srgbClr val="145064"/>
    </a:accent1>
    <a:accent2>
      <a:srgbClr val="F9EDA5"/>
    </a:accent2>
    <a:accent3>
      <a:srgbClr val="F5E169"/>
    </a:accent3>
    <a:accent4>
      <a:srgbClr val="F5E169"/>
    </a:accent4>
    <a:accent5>
      <a:srgbClr val="F2F2F2"/>
    </a:accent5>
    <a:accent6>
      <a:srgbClr val="BEE5F2"/>
    </a:accent6>
    <a:hlink>
      <a:srgbClr val="002D88"/>
    </a:hlink>
    <a:folHlink>
      <a:srgbClr val="071C24"/>
    </a:folHlink>
  </a:clrScheme>
</a:themeOverride>
</file>

<file path=docProps/app.xml><?xml version="1.0" encoding="utf-8"?>
<Properties xmlns="http://schemas.openxmlformats.org/officeDocument/2006/extended-properties" xmlns:vt="http://schemas.openxmlformats.org/officeDocument/2006/docPropsVTypes">
  <Template>emis7e</Template>
  <TotalTime>0</TotalTime>
  <Words>3114</Words>
  <Application>Microsoft Office PowerPoint</Application>
  <PresentationFormat>Custom</PresentationFormat>
  <Paragraphs>340</Paragraphs>
  <Slides>47</Slides>
  <Notes>36</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emis7e</vt:lpstr>
      <vt:lpstr>Chapter 5</vt:lpstr>
      <vt:lpstr>“We Don’t Have a Way to Track the Data About the Videos.”</vt:lpstr>
      <vt:lpstr>Study Questions</vt:lpstr>
      <vt:lpstr>Q1: Why Do You Need to Know About Databases?</vt:lpstr>
      <vt:lpstr>What Is the Purpose of a Database?</vt:lpstr>
      <vt:lpstr>A List of Student Grades Presented in a Spreadsheet – Single Theme</vt:lpstr>
      <vt:lpstr>Student Data Form for a Database Application</vt:lpstr>
      <vt:lpstr>Q2: What Is a Database? </vt:lpstr>
      <vt:lpstr>Hierarchy of Data Elements</vt:lpstr>
      <vt:lpstr>Components of a Database</vt:lpstr>
      <vt:lpstr>Example of Relationships Among Rows</vt:lpstr>
      <vt:lpstr>Q3: What Is a Database Management System (DBMS)?</vt:lpstr>
      <vt:lpstr>Creating the Database and its structures:  Metadata</vt:lpstr>
      <vt:lpstr>Processing the Database</vt:lpstr>
      <vt:lpstr>Processing the Database with SQL</vt:lpstr>
      <vt:lpstr>Adding a New Column to a Table (in Access)</vt:lpstr>
      <vt:lpstr>Administering the Database</vt:lpstr>
      <vt:lpstr>Summary of Database Administration Tasks </vt:lpstr>
      <vt:lpstr>Summary of Database Administration Tasks (cont'd)</vt:lpstr>
      <vt:lpstr>Q4: How Do Database Applications Make Databases More Useful? </vt:lpstr>
      <vt:lpstr>Q4: How Do Database Applications Make Databases More Useful? (cont'd)</vt:lpstr>
      <vt:lpstr>Example of a Student Report</vt:lpstr>
      <vt:lpstr>Query Example</vt:lpstr>
      <vt:lpstr>Browser Forms, Reports, Queries, and Applications</vt:lpstr>
      <vt:lpstr>Account Creation Browser Form</vt:lpstr>
      <vt:lpstr>Browser Report for SharePoint Site</vt:lpstr>
      <vt:lpstr>Graphical Query: User Clicks on Video Icon to Find All Videos from That Location</vt:lpstr>
      <vt:lpstr>Multiuser Processing Lost-update Problem</vt:lpstr>
      <vt:lpstr>Q7: How Can Falcon Security Benefit from a Database System?</vt:lpstr>
      <vt:lpstr>Falcon Security Chooses Option 1</vt:lpstr>
      <vt:lpstr>Q5: What Are Nontraditional DBMS Products?</vt:lpstr>
      <vt:lpstr>Need for Faster Processing Using Many Servers</vt:lpstr>
      <vt:lpstr>Three Categories of Nontraditional DBMS</vt:lpstr>
      <vt:lpstr>Nontraditional DBMS Types (cont’d)</vt:lpstr>
      <vt:lpstr>Will These New Products Replace the Relational Model?</vt:lpstr>
      <vt:lpstr>What Do Nonrelational DBMS Mean for You?</vt:lpstr>
      <vt:lpstr>How Does the Knowledge in this Chapter Help You?</vt:lpstr>
      <vt:lpstr>Ethics Guide: Querying Inequality?</vt:lpstr>
      <vt:lpstr>Ethics Guide: Querying Inequality? (cont’d)</vt:lpstr>
      <vt:lpstr>Security Guide: Theft by SQL Injection</vt:lpstr>
      <vt:lpstr>Slide 41</vt:lpstr>
      <vt:lpstr>Security Guide: Theft by SQL Injection (cont'd)</vt:lpstr>
      <vt:lpstr>Active Review</vt:lpstr>
      <vt:lpstr>Case Study 5: Shane's Car Parts Database</vt:lpstr>
      <vt:lpstr>Car Parts in Storage</vt:lpstr>
      <vt:lpstr>Columns in the Car Part Table (contd.)</vt:lpstr>
      <vt:lpstr>Query Design and Result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2015-11-26T22:19:52Z</dcterms:created>
  <dcterms:modified xsi:type="dcterms:W3CDTF">2016-08-30T04:20:36Z</dcterms:modified>
</cp:coreProperties>
</file>